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</p:sldMasterIdLst>
  <p:notesMasterIdLst>
    <p:notesMasterId r:id="rId43"/>
  </p:notesMasterIdLst>
  <p:handoutMasterIdLst>
    <p:handoutMasterId r:id="rId44"/>
  </p:handoutMasterIdLst>
  <p:sldIdLst>
    <p:sldId id="331" r:id="rId3"/>
    <p:sldId id="332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09" r:id="rId12"/>
    <p:sldId id="349" r:id="rId13"/>
    <p:sldId id="350" r:id="rId14"/>
    <p:sldId id="362" r:id="rId15"/>
    <p:sldId id="351" r:id="rId16"/>
    <p:sldId id="363" r:id="rId17"/>
    <p:sldId id="367" r:id="rId18"/>
    <p:sldId id="352" r:id="rId19"/>
    <p:sldId id="364" r:id="rId20"/>
    <p:sldId id="353" r:id="rId21"/>
    <p:sldId id="365" r:id="rId22"/>
    <p:sldId id="366" r:id="rId23"/>
    <p:sldId id="368" r:id="rId24"/>
    <p:sldId id="354" r:id="rId25"/>
    <p:sldId id="369" r:id="rId26"/>
    <p:sldId id="355" r:id="rId27"/>
    <p:sldId id="317" r:id="rId28"/>
    <p:sldId id="318" r:id="rId29"/>
    <p:sldId id="370" r:id="rId30"/>
    <p:sldId id="356" r:id="rId31"/>
    <p:sldId id="357" r:id="rId32"/>
    <p:sldId id="374" r:id="rId33"/>
    <p:sldId id="358" r:id="rId34"/>
    <p:sldId id="371" r:id="rId35"/>
    <p:sldId id="359" r:id="rId36"/>
    <p:sldId id="372" r:id="rId37"/>
    <p:sldId id="361" r:id="rId38"/>
    <p:sldId id="373" r:id="rId39"/>
    <p:sldId id="360" r:id="rId40"/>
    <p:sldId id="338" r:id="rId41"/>
    <p:sldId id="337" r:id="rId42"/>
  </p:sldIdLst>
  <p:sldSz cx="12192000" cy="6858000"/>
  <p:notesSz cx="6797675" cy="98742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igenaar" initials="E" lastIdx="53" clrIdx="0"/>
  <p:cmAuthor id="1" name="De block" initials="Db" lastIdx="11" clrIdx="1"/>
  <p:cmAuthor id="2" name="Windows User" initials="WU" lastIdx="2" clrIdx="2"/>
  <p:cmAuthor id="3" name="Martijn Bakker" initials="MB" lastIdx="1" clrIdx="3"/>
  <p:cmAuthor id="4" name="Stephan Antuma" initials="SA" lastIdx="6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608215-559C-4028-A74A-D6C3B3AEAA62}" v="1" dt="2022-12-21T18:08:05.1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010" autoAdjust="0"/>
    <p:restoredTop sz="94602" autoAdjust="0"/>
  </p:normalViewPr>
  <p:slideViewPr>
    <p:cSldViewPr snapToGrid="0">
      <p:cViewPr varScale="1">
        <p:scale>
          <a:sx n="85" d="100"/>
          <a:sy n="85" d="100"/>
        </p:scale>
        <p:origin x="955" y="3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07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 Antuma" userId="e664d8d46cc64a06" providerId="LiveId" clId="{39608215-559C-4028-A74A-D6C3B3AEAA62}"/>
    <pc:docChg chg="addSld modSld sldOrd">
      <pc:chgData name="Stephan Antuma" userId="e664d8d46cc64a06" providerId="LiveId" clId="{39608215-559C-4028-A74A-D6C3B3AEAA62}" dt="2022-12-21T18:11:35.840" v="155" actId="20577"/>
      <pc:docMkLst>
        <pc:docMk/>
      </pc:docMkLst>
      <pc:sldChg chg="ord">
        <pc:chgData name="Stephan Antuma" userId="e664d8d46cc64a06" providerId="LiveId" clId="{39608215-559C-4028-A74A-D6C3B3AEAA62}" dt="2022-12-21T18:11:23.837" v="127"/>
        <pc:sldMkLst>
          <pc:docMk/>
          <pc:sldMk cId="2928801781" sldId="358"/>
        </pc:sldMkLst>
      </pc:sldChg>
      <pc:sldChg chg="modSp mod">
        <pc:chgData name="Stephan Antuma" userId="e664d8d46cc64a06" providerId="LiveId" clId="{39608215-559C-4028-A74A-D6C3B3AEAA62}" dt="2022-12-21T18:08:01.943" v="15" actId="20577"/>
        <pc:sldMkLst>
          <pc:docMk/>
          <pc:sldMk cId="3814297964" sldId="367"/>
        </pc:sldMkLst>
        <pc:spChg chg="mod">
          <ac:chgData name="Stephan Antuma" userId="e664d8d46cc64a06" providerId="LiveId" clId="{39608215-559C-4028-A74A-D6C3B3AEAA62}" dt="2022-12-21T18:08:01.943" v="15" actId="20577"/>
          <ac:spMkLst>
            <pc:docMk/>
            <pc:sldMk cId="3814297964" sldId="367"/>
            <ac:spMk id="2" creationId="{00000000-0000-0000-0000-000000000000}"/>
          </ac:spMkLst>
        </pc:spChg>
      </pc:sldChg>
      <pc:sldChg chg="modSp add mod ord">
        <pc:chgData name="Stephan Antuma" userId="e664d8d46cc64a06" providerId="LiveId" clId="{39608215-559C-4028-A74A-D6C3B3AEAA62}" dt="2022-12-21T18:08:52.434" v="26" actId="20577"/>
        <pc:sldMkLst>
          <pc:docMk/>
          <pc:sldMk cId="574911861" sldId="369"/>
        </pc:sldMkLst>
        <pc:spChg chg="mod">
          <ac:chgData name="Stephan Antuma" userId="e664d8d46cc64a06" providerId="LiveId" clId="{39608215-559C-4028-A74A-D6C3B3AEAA62}" dt="2022-12-21T18:08:52.434" v="26" actId="20577"/>
          <ac:spMkLst>
            <pc:docMk/>
            <pc:sldMk cId="574911861" sldId="369"/>
            <ac:spMk id="2" creationId="{00000000-0000-0000-0000-000000000000}"/>
          </ac:spMkLst>
        </pc:spChg>
      </pc:sldChg>
      <pc:sldChg chg="modSp add mod ord">
        <pc:chgData name="Stephan Antuma" userId="e664d8d46cc64a06" providerId="LiveId" clId="{39608215-559C-4028-A74A-D6C3B3AEAA62}" dt="2022-12-21T18:09:10.931" v="48" actId="20577"/>
        <pc:sldMkLst>
          <pc:docMk/>
          <pc:sldMk cId="1183180601" sldId="370"/>
        </pc:sldMkLst>
        <pc:spChg chg="mod">
          <ac:chgData name="Stephan Antuma" userId="e664d8d46cc64a06" providerId="LiveId" clId="{39608215-559C-4028-A74A-D6C3B3AEAA62}" dt="2022-12-21T18:09:10.931" v="48" actId="20577"/>
          <ac:spMkLst>
            <pc:docMk/>
            <pc:sldMk cId="1183180601" sldId="370"/>
            <ac:spMk id="2" creationId="{00000000-0000-0000-0000-000000000000}"/>
          </ac:spMkLst>
        </pc:spChg>
      </pc:sldChg>
      <pc:sldChg chg="modSp add mod ord">
        <pc:chgData name="Stephan Antuma" userId="e664d8d46cc64a06" providerId="LiveId" clId="{39608215-559C-4028-A74A-D6C3B3AEAA62}" dt="2022-12-21T18:10:05.325" v="88" actId="20577"/>
        <pc:sldMkLst>
          <pc:docMk/>
          <pc:sldMk cId="2429047295" sldId="371"/>
        </pc:sldMkLst>
        <pc:spChg chg="mod">
          <ac:chgData name="Stephan Antuma" userId="e664d8d46cc64a06" providerId="LiveId" clId="{39608215-559C-4028-A74A-D6C3B3AEAA62}" dt="2022-12-21T18:10:05.325" v="88" actId="20577"/>
          <ac:spMkLst>
            <pc:docMk/>
            <pc:sldMk cId="2429047295" sldId="371"/>
            <ac:spMk id="2" creationId="{00000000-0000-0000-0000-000000000000}"/>
          </ac:spMkLst>
        </pc:spChg>
      </pc:sldChg>
      <pc:sldChg chg="modSp add mod ord">
        <pc:chgData name="Stephan Antuma" userId="e664d8d46cc64a06" providerId="LiveId" clId="{39608215-559C-4028-A74A-D6C3B3AEAA62}" dt="2022-12-21T18:10:21.557" v="104" actId="20577"/>
        <pc:sldMkLst>
          <pc:docMk/>
          <pc:sldMk cId="355238397" sldId="372"/>
        </pc:sldMkLst>
        <pc:spChg chg="mod">
          <ac:chgData name="Stephan Antuma" userId="e664d8d46cc64a06" providerId="LiveId" clId="{39608215-559C-4028-A74A-D6C3B3AEAA62}" dt="2022-12-21T18:10:21.557" v="104" actId="20577"/>
          <ac:spMkLst>
            <pc:docMk/>
            <pc:sldMk cId="355238397" sldId="372"/>
            <ac:spMk id="2" creationId="{00000000-0000-0000-0000-000000000000}"/>
          </ac:spMkLst>
        </pc:spChg>
      </pc:sldChg>
      <pc:sldChg chg="modSp add mod ord">
        <pc:chgData name="Stephan Antuma" userId="e664d8d46cc64a06" providerId="LiveId" clId="{39608215-559C-4028-A74A-D6C3B3AEAA62}" dt="2022-12-21T18:10:31.529" v="125" actId="20577"/>
        <pc:sldMkLst>
          <pc:docMk/>
          <pc:sldMk cId="2064583665" sldId="373"/>
        </pc:sldMkLst>
        <pc:spChg chg="mod">
          <ac:chgData name="Stephan Antuma" userId="e664d8d46cc64a06" providerId="LiveId" clId="{39608215-559C-4028-A74A-D6C3B3AEAA62}" dt="2022-12-21T18:10:31.529" v="125" actId="20577"/>
          <ac:spMkLst>
            <pc:docMk/>
            <pc:sldMk cId="2064583665" sldId="373"/>
            <ac:spMk id="2" creationId="{00000000-0000-0000-0000-000000000000}"/>
          </ac:spMkLst>
        </pc:spChg>
      </pc:sldChg>
      <pc:sldChg chg="modSp add mod ord">
        <pc:chgData name="Stephan Antuma" userId="e664d8d46cc64a06" providerId="LiveId" clId="{39608215-559C-4028-A74A-D6C3B3AEAA62}" dt="2022-12-21T18:11:35.840" v="155" actId="20577"/>
        <pc:sldMkLst>
          <pc:docMk/>
          <pc:sldMk cId="3132378903" sldId="374"/>
        </pc:sldMkLst>
        <pc:spChg chg="mod">
          <ac:chgData name="Stephan Antuma" userId="e664d8d46cc64a06" providerId="LiveId" clId="{39608215-559C-4028-A74A-D6C3B3AEAA62}" dt="2022-12-21T18:11:35.840" v="155" actId="20577"/>
          <ac:spMkLst>
            <pc:docMk/>
            <pc:sldMk cId="3132378903" sldId="374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A2685-AE26-4610-946F-FE27E316882E}" type="datetimeFigureOut">
              <a:rPr lang="nl-NL" smtClean="0"/>
              <a:pPr/>
              <a:t>24-12-22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8825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378825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DADFF-299C-40AD-9199-421EC9129FD3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0447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0B358-2308-4071-ADF4-62DE5E102A51}" type="datetimeFigureOut">
              <a:rPr lang="nl-NL" smtClean="0"/>
              <a:pPr/>
              <a:t>24-12-22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5075"/>
            <a:ext cx="592455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378825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9AF77-19C4-47B2-B970-F2798248C3D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0903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77C5-821F-48F3-9D99-485DB0344F06}" type="datetime1">
              <a:rPr lang="nl-NL" smtClean="0"/>
              <a:t>24-12-22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Campagne Provinciale Staten &amp; Waterschap – 15 maart 2023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CE41-EA7D-409E-8CC2-CE5CD89BC64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1426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816D-8DF7-44B5-BBFA-3F68F5266C24}" type="datetime1">
              <a:rPr lang="nl-NL" smtClean="0"/>
              <a:t>24-12-22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Campagne Provinciale Staten &amp; Waterschap – 15 maart 2023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CE41-EA7D-409E-8CC2-CE5CD89BC64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0849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E404-A9E3-4175-B907-3F4CBB7C8205}" type="datetime1">
              <a:rPr lang="nl-NL" smtClean="0"/>
              <a:t>24-12-22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Campagne Provinciale Staten &amp; Waterschap – 15 maart 2023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CE41-EA7D-409E-8CC2-CE5CD89BC64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3006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914400" y="337186"/>
            <a:ext cx="9482051" cy="23876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14401" y="2904081"/>
            <a:ext cx="9482049" cy="2610835"/>
          </a:xfrm>
          <a:prstGeom prst="rect">
            <a:avLst/>
          </a:prstGeom>
        </p:spPr>
        <p:txBody>
          <a:bodyPr/>
          <a:lstStyle>
            <a:lvl1pPr>
              <a:spcBef>
                <a:spcPts val="750"/>
              </a:spcBef>
              <a:defRPr sz="3200"/>
            </a:lvl1pPr>
            <a:lvl2pPr marL="0" indent="0">
              <a:spcBef>
                <a:spcPts val="750"/>
              </a:spcBef>
              <a:buSzTx/>
              <a:buNone/>
              <a:defRPr sz="3200"/>
            </a:lvl2pPr>
            <a:lvl3pPr marL="0" indent="0">
              <a:spcBef>
                <a:spcPts val="750"/>
              </a:spcBef>
              <a:buSzTx/>
              <a:buNone/>
              <a:defRPr sz="3200"/>
            </a:lvl3pPr>
            <a:lvl4pPr marL="0" indent="0">
              <a:spcBef>
                <a:spcPts val="750"/>
              </a:spcBef>
              <a:buSzTx/>
              <a:buNone/>
              <a:defRPr sz="3200"/>
            </a:lvl4pPr>
            <a:lvl5pPr marL="0" indent="0">
              <a:spcBef>
                <a:spcPts val="75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964269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444070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3777" y="340127"/>
            <a:ext cx="702955" cy="2381720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2438399" y="4905375"/>
            <a:ext cx="7315202" cy="566740"/>
          </a:xfrm>
          <a:prstGeom prst="rect">
            <a:avLst/>
          </a:prstGeom>
        </p:spPr>
        <p:txBody>
          <a:bodyPr anchor="b"/>
          <a:lstStyle>
            <a:lvl1pPr>
              <a:defRPr sz="2600" spc="-195"/>
            </a:lvl1pPr>
          </a:lstStyle>
          <a:p>
            <a:r>
              <a:t>Title Text</a:t>
            </a:r>
          </a:p>
        </p:txBody>
      </p:sp>
      <p:sp>
        <p:nvSpPr>
          <p:cNvPr id="32" name="Tijdelijke aanduiding voor afbeelding 2"/>
          <p:cNvSpPr>
            <a:spLocks noGrp="1"/>
          </p:cNvSpPr>
          <p:nvPr>
            <p:ph type="pic" sz="half" idx="13"/>
          </p:nvPr>
        </p:nvSpPr>
        <p:spPr>
          <a:xfrm>
            <a:off x="2438399" y="657225"/>
            <a:ext cx="7315202" cy="4114801"/>
          </a:xfrm>
          <a:prstGeom prst="rect">
            <a:avLst/>
          </a:prstGeom>
          <a:effectLst>
            <a:outerShdw blurRad="101600" dist="254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438399" y="5605464"/>
            <a:ext cx="7315202" cy="804864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defRPr sz="1800"/>
            </a:lvl1pPr>
            <a:lvl2pPr marL="0" indent="0">
              <a:spcBef>
                <a:spcPts val="400"/>
              </a:spcBef>
              <a:buSzTx/>
              <a:buNone/>
              <a:defRPr sz="1800"/>
            </a:lvl2pPr>
            <a:lvl3pPr marL="0" indent="0">
              <a:spcBef>
                <a:spcPts val="400"/>
              </a:spcBef>
              <a:buSzTx/>
              <a:buNone/>
              <a:defRPr sz="1800"/>
            </a:lvl3pPr>
            <a:lvl4pPr marL="0" indent="0">
              <a:spcBef>
                <a:spcPts val="400"/>
              </a:spcBef>
              <a:buSzTx/>
              <a:buNone/>
              <a:defRPr sz="1800"/>
            </a:lvl4pPr>
            <a:lvl5pPr marL="0" indent="0">
              <a:spcBef>
                <a:spcPts val="400"/>
              </a:spcBef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4512" y="6292695"/>
            <a:ext cx="497889" cy="49243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422055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3777" y="340127"/>
            <a:ext cx="702956" cy="2381720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xfrm>
            <a:off x="914400" y="337186"/>
            <a:ext cx="9482051" cy="2387601"/>
          </a:xfrm>
          <a:prstGeom prst="rect">
            <a:avLst/>
          </a:prstGeom>
        </p:spPr>
        <p:txBody>
          <a:bodyPr lIns="121917" tIns="121917" rIns="121917" bIns="121917" anchor="b"/>
          <a:lstStyle/>
          <a:p>
            <a:r>
              <a:t>Title Text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14400" y="2904081"/>
            <a:ext cx="9482050" cy="2610836"/>
          </a:xfrm>
          <a:prstGeom prst="rect">
            <a:avLst/>
          </a:prstGeom>
        </p:spPr>
        <p:txBody>
          <a:bodyPr lIns="121917" tIns="121917" rIns="121917" bIns="121917"/>
          <a:lstStyle>
            <a:lvl1pPr>
              <a:spcBef>
                <a:spcPts val="750"/>
              </a:spcBef>
              <a:defRPr sz="3200"/>
            </a:lvl1pPr>
            <a:lvl2pPr marL="0" indent="0">
              <a:spcBef>
                <a:spcPts val="750"/>
              </a:spcBef>
              <a:buSzTx/>
              <a:buNone/>
              <a:defRPr sz="3200"/>
            </a:lvl2pPr>
            <a:lvl3pPr marL="0" indent="0">
              <a:spcBef>
                <a:spcPts val="750"/>
              </a:spcBef>
              <a:buSzTx/>
              <a:buNone/>
              <a:defRPr sz="3200"/>
            </a:lvl3pPr>
            <a:lvl4pPr marL="0" indent="0">
              <a:spcBef>
                <a:spcPts val="750"/>
              </a:spcBef>
              <a:buSzTx/>
              <a:buNone/>
              <a:defRPr sz="3200"/>
            </a:lvl4pPr>
            <a:lvl5pPr marL="0" indent="0">
              <a:spcBef>
                <a:spcPts val="75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39714" y="6110133"/>
            <a:ext cx="497887" cy="492436"/>
          </a:xfrm>
          <a:prstGeom prst="rect">
            <a:avLst/>
          </a:prstGeom>
        </p:spPr>
        <p:txBody>
          <a:bodyPr lIns="121917" tIns="121917" rIns="121917" bIns="121917"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689515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9F2F-52ED-4F5F-A127-26CEAE621CDF}" type="datetime1">
              <a:rPr lang="nl-NL" smtClean="0"/>
              <a:t>24-12-22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Campagne Provinciale Staten &amp; Waterschap – 15 maart 2023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CE41-EA7D-409E-8CC2-CE5CD89BC64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8352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55AC-20AA-4D69-8DBD-363973D67AF6}" type="datetime1">
              <a:rPr lang="nl-NL" smtClean="0"/>
              <a:t>24-12-22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Campagne Provinciale Staten &amp; Waterschap – 15 maart 2023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CE41-EA7D-409E-8CC2-CE5CD89BC64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0577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1D33-A3E0-4D61-A013-EBDCBE9FC644}" type="datetime1">
              <a:rPr lang="nl-NL" smtClean="0"/>
              <a:t>24-12-22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Campagne Provinciale Staten &amp; Waterschap – 15 maart 2023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CE41-EA7D-409E-8CC2-CE5CD89BC64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8779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F3A0-3900-4346-9722-09A6A431C308}" type="datetime1">
              <a:rPr lang="nl-NL" smtClean="0"/>
              <a:t>24-12-22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Campagne Provinciale Staten &amp; Waterschap – 15 maart 2023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CE41-EA7D-409E-8CC2-CE5CD89BC64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332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3456-4A4D-490E-BB11-B0749F413B94}" type="datetime1">
              <a:rPr lang="nl-NL" smtClean="0"/>
              <a:t>24-12-22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Campagne Provinciale Staten &amp; Waterschap – 15 maart 2023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CE41-EA7D-409E-8CC2-CE5CD89BC64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7206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60B15-4E04-4FB3-9FCF-8005DB4D8015}" type="datetime1">
              <a:rPr lang="nl-NL" smtClean="0"/>
              <a:t>24-12-22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Campagne Provinciale Staten &amp; Waterschap – 15 maart 2023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CE41-EA7D-409E-8CC2-CE5CD89BC64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143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B07D-9B0B-42C1-8674-41621122EAF8}" type="datetime1">
              <a:rPr lang="nl-NL" smtClean="0"/>
              <a:t>24-12-22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Campagne Provinciale Staten &amp; Waterschap – 15 maart 2023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CE41-EA7D-409E-8CC2-CE5CD89BC64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047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0545-8294-47BD-8F60-1FEB2E9A7C8A}" type="datetime1">
              <a:rPr lang="nl-NL" smtClean="0"/>
              <a:t>24-12-22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Campagne Provinciale Staten &amp; Waterschap – 15 maart 2023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CE41-EA7D-409E-8CC2-CE5CD89BC64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8002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816B2-F617-4C77-917B-13A074FE71BB}" type="datetime1">
              <a:rPr lang="nl-NL" smtClean="0"/>
              <a:t>24-12-22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Campagne Provinciale Staten &amp; Waterschap – 15 maart 2023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CCE41-EA7D-409E-8CC2-CE5CD89BC64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138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33777" y="340127"/>
            <a:ext cx="702955" cy="238172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579929" y="403627"/>
            <a:ext cx="10152611" cy="1321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8" tIns="121918" rIns="121918" bIns="121918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579928" y="1933359"/>
            <a:ext cx="10152612" cy="4475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8" tIns="121918" rIns="121918" bIns="1219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39712" y="6110132"/>
            <a:ext cx="497889" cy="492438"/>
          </a:xfrm>
          <a:prstGeom prst="rect">
            <a:avLst/>
          </a:prstGeom>
          <a:ln w="12700">
            <a:miter lim="400000"/>
          </a:ln>
        </p:spPr>
        <p:txBody>
          <a:bodyPr wrap="none" lIns="121918" tIns="121918" rIns="121918" bIns="121918" anchor="ctr">
            <a:spAutoFit/>
          </a:bodyPr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80793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transition spd="med"/>
  <p:txStyles>
    <p:titleStyle>
      <a:lvl1pPr marL="0" marR="0" indent="0" algn="l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20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20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20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20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20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20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20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20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20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0" marR="0" indent="0" algn="l" defTabSz="1219200" rtl="0" latinLnBrk="0">
        <a:lnSpc>
          <a:spcPct val="100000"/>
        </a:lnSpc>
        <a:spcBef>
          <a:spcPts val="35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1pPr>
      <a:lvl2pPr marL="391886" marR="0" indent="-163286" algn="l" defTabSz="1219200" rtl="0" latinLnBrk="0">
        <a:lnSpc>
          <a:spcPct val="100000"/>
        </a:lnSpc>
        <a:spcBef>
          <a:spcPts val="350"/>
        </a:spcBef>
        <a:spcAft>
          <a:spcPts val="0"/>
        </a:spcAft>
        <a:buClrTx/>
        <a:buSzPct val="100000"/>
        <a:buFontTx/>
        <a:buChar char="–"/>
        <a:tabLst/>
        <a:defRPr sz="1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609600" marR="0" indent="-152400" algn="l" defTabSz="1219200" rtl="0" latinLnBrk="0">
        <a:lnSpc>
          <a:spcPct val="100000"/>
        </a:lnSpc>
        <a:spcBef>
          <a:spcPts val="35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868680" marR="0" indent="-182880" algn="l" defTabSz="1219200" rtl="0" latinLnBrk="0">
        <a:lnSpc>
          <a:spcPct val="100000"/>
        </a:lnSpc>
        <a:spcBef>
          <a:spcPts val="350"/>
        </a:spcBef>
        <a:spcAft>
          <a:spcPts val="0"/>
        </a:spcAft>
        <a:buClrTx/>
        <a:buSzPct val="100000"/>
        <a:buFontTx/>
        <a:buChar char="–"/>
        <a:tabLst/>
        <a:defRPr sz="1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1097280" marR="0" indent="-182880" algn="l" defTabSz="1219200" rtl="0" latinLnBrk="0">
        <a:lnSpc>
          <a:spcPct val="100000"/>
        </a:lnSpc>
        <a:spcBef>
          <a:spcPts val="350"/>
        </a:spcBef>
        <a:spcAft>
          <a:spcPts val="0"/>
        </a:spcAft>
        <a:buClrTx/>
        <a:buSzPct val="100000"/>
        <a:buFontTx/>
        <a:buChar char="»"/>
        <a:tabLst/>
        <a:defRPr sz="1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1325880" marR="0" indent="-182880" algn="l" defTabSz="1219200" rtl="0" latinLnBrk="0">
        <a:lnSpc>
          <a:spcPct val="100000"/>
        </a:lnSpc>
        <a:spcBef>
          <a:spcPts val="35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1554480" marR="0" indent="-182880" algn="l" defTabSz="1219200" rtl="0" latinLnBrk="0">
        <a:lnSpc>
          <a:spcPct val="100000"/>
        </a:lnSpc>
        <a:spcBef>
          <a:spcPts val="35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1783080" marR="0" indent="-182880" algn="l" defTabSz="1219200" rtl="0" latinLnBrk="0">
        <a:lnSpc>
          <a:spcPct val="100000"/>
        </a:lnSpc>
        <a:spcBef>
          <a:spcPts val="35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2011680" marR="0" indent="-182880" algn="l" defTabSz="1219200" rtl="0" latinLnBrk="0">
        <a:lnSpc>
          <a:spcPct val="100000"/>
        </a:lnSpc>
        <a:spcBef>
          <a:spcPts val="35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campagne@ledenpvdanh.n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campagne@ledenpvdanh.n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1101" y="2165231"/>
            <a:ext cx="10387483" cy="2889848"/>
          </a:xfrm>
        </p:spPr>
        <p:txBody>
          <a:bodyPr lIns="60959" tIns="60959" rIns="60959" bIns="60959" anchor="t">
            <a:normAutofit/>
          </a:bodyPr>
          <a:lstStyle/>
          <a:p>
            <a:pPr algn="ctr"/>
            <a:r>
              <a:rPr lang="nl-NL" sz="4800" dirty="0"/>
              <a:t>Campagneteam + </a:t>
            </a:r>
            <a:br>
              <a:rPr lang="nl-NL" sz="4800" dirty="0"/>
            </a:br>
            <a:r>
              <a:rPr lang="nl-NL" sz="4800" dirty="0"/>
              <a:t>PvdA Noord-Holland</a:t>
            </a:r>
            <a:br>
              <a:rPr lang="nl-NL" sz="4800" dirty="0"/>
            </a:br>
            <a:br>
              <a:rPr lang="nl-NL" sz="4800" dirty="0"/>
            </a:br>
            <a:r>
              <a:rPr lang="nl-NL" sz="2400" i="1" dirty="0"/>
              <a:t>Op weg naar 15 maart</a:t>
            </a:r>
            <a:endParaRPr lang="en-US" sz="24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D12245D-ECF9-3EFC-CFF2-BC489A8C9C03}"/>
              </a:ext>
            </a:extLst>
          </p:cNvPr>
          <p:cNvSpPr txBox="1">
            <a:spLocks/>
          </p:cNvSpPr>
          <p:nvPr/>
        </p:nvSpPr>
        <p:spPr>
          <a:xfrm>
            <a:off x="914400" y="5611483"/>
            <a:ext cx="1613140" cy="642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8" tIns="121918" rIns="121918" bIns="121918">
            <a:normAutofit/>
          </a:bodyPr>
          <a:lstStyle>
            <a:lvl1pPr marL="0" marR="0" indent="0" algn="l" defTabSz="1219200" rtl="0" latinLnBrk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391886" marR="0" indent="-163286" algn="l" defTabSz="1219200" rtl="0" latinLnBrk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6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609600" marR="0" indent="-152400" algn="l" defTabSz="1219200" rtl="0" latinLnBrk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868680" marR="0" indent="-182880" algn="l" defTabSz="1219200" rtl="0" latinLnBrk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6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1097280" marR="0" indent="-182880" algn="l" defTabSz="1219200" rtl="0" latinLnBrk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6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1325880" marR="0" indent="-182880" algn="l" defTabSz="1219200" rtl="0" latinLnBrk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1554480" marR="0" indent="-182880" algn="l" defTabSz="1219200" rtl="0" latinLnBrk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1783080" marR="0" indent="-182880" algn="l" defTabSz="1219200" rtl="0" latinLnBrk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2011680" marR="0" indent="-182880" algn="l" defTabSz="1219200" rtl="0" latinLnBrk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nl-NL" sz="1100" b="1" kern="0" dirty="0"/>
              <a:t>Clubhuis Haarlem</a:t>
            </a:r>
          </a:p>
          <a:p>
            <a:r>
              <a:rPr lang="nl-NL" sz="1100" b="1" kern="0" dirty="0"/>
              <a:t>21 december 2022</a:t>
            </a:r>
          </a:p>
          <a:p>
            <a:endParaRPr lang="nl-NL" sz="4200" b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2729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>
                <a:solidFill>
                  <a:srgbClr val="FF0000"/>
                </a:solidFill>
              </a:rPr>
              <a:t>Campagnebeelden</a:t>
            </a:r>
            <a:endParaRPr lang="nl-NL" sz="4400" b="1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717985" y="6356353"/>
            <a:ext cx="4308415" cy="365125"/>
          </a:xfrm>
        </p:spPr>
        <p:txBody>
          <a:bodyPr/>
          <a:lstStyle/>
          <a:p>
            <a:r>
              <a:rPr lang="nl-NL" sz="800" dirty="0">
                <a:solidFill>
                  <a:srgbClr val="FF0000"/>
                </a:solidFill>
              </a:rPr>
              <a:t>Campagne Provinciale Staten &amp; Waterschap – 15 maart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4CC3F-D1CF-6C20-A455-8370F2B62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CE41-EA7D-409E-8CC2-CE5CD89BC642}" type="slidenum">
              <a:rPr lang="nl-NL" smtClean="0"/>
              <a:pPr/>
              <a:t>10</a:t>
            </a:fld>
            <a:endParaRPr lang="nl-NL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42B4E55-C936-051E-5FE1-8EC07A7B1D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231333"/>
              </p:ext>
            </p:extLst>
          </p:nvPr>
        </p:nvGraphicFramePr>
        <p:xfrm>
          <a:off x="1269360" y="1165225"/>
          <a:ext cx="3783113" cy="5162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5591160" imgH="7629480" progId="PBrush">
                  <p:embed/>
                </p:oleObj>
              </mc:Choice>
              <mc:Fallback>
                <p:oleObj name="Bitmap Image" r:id="rId2" imgW="5591160" imgH="7629480" progId="PBrush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42B4E55-C936-051E-5FE1-8EC07A7B1D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69360" y="1165225"/>
                        <a:ext cx="3783113" cy="5162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EA03033-6C65-519A-0FF6-888FCA8B5D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371951"/>
              </p:ext>
            </p:extLst>
          </p:nvPr>
        </p:nvGraphicFramePr>
        <p:xfrm>
          <a:off x="5423409" y="1253725"/>
          <a:ext cx="3487678" cy="4985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4390920" imgH="6276960" progId="PBrush">
                  <p:embed/>
                </p:oleObj>
              </mc:Choice>
              <mc:Fallback>
                <p:oleObj name="Bitmap Image" r:id="rId4" imgW="4390920" imgH="6276960" progId="PBrush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EEA03033-6C65-519A-0FF6-888FCA8B5D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23409" y="1253725"/>
                        <a:ext cx="3487678" cy="4985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Afbeelding 2">
            <a:extLst>
              <a:ext uri="{FF2B5EF4-FFF2-40B4-BE49-F238E27FC236}">
                <a16:creationId xmlns:a16="http://schemas.microsoft.com/office/drawing/2014/main" id="{DCA7387C-3051-C6D4-49DC-3BEE1CB8A7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083" y="274638"/>
            <a:ext cx="1910239" cy="82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01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b="1" dirty="0">
                <a:solidFill>
                  <a:srgbClr val="FF0000"/>
                </a:solidFill>
              </a:rPr>
              <a:t>Financiën</a:t>
            </a:r>
            <a:endParaRPr lang="nl-NL" sz="800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5792" y="1593674"/>
            <a:ext cx="10972800" cy="4762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b="1" dirty="0">
                <a:solidFill>
                  <a:srgbClr val="FF0000"/>
                </a:solidFill>
              </a:rPr>
              <a:t> </a:t>
            </a:r>
            <a:endParaRPr lang="nl-NL" sz="29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717985" y="6356353"/>
            <a:ext cx="4308415" cy="365125"/>
          </a:xfrm>
        </p:spPr>
        <p:txBody>
          <a:bodyPr/>
          <a:lstStyle/>
          <a:p>
            <a:r>
              <a:rPr lang="nl-NL" sz="800" dirty="0">
                <a:solidFill>
                  <a:srgbClr val="FF0000"/>
                </a:solidFill>
              </a:rPr>
              <a:t>Campagne Provinciale Staten &amp; Waterschap – 15 maart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4CC3F-D1CF-6C20-A455-8370F2B62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CE41-EA7D-409E-8CC2-CE5CD89BC642}" type="slidenum">
              <a:rPr lang="nl-NL" smtClean="0"/>
              <a:pPr/>
              <a:t>11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91DF9C8-83A4-E2F7-CA7C-74220C1E6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083" y="274638"/>
            <a:ext cx="1910239" cy="82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39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b="1" dirty="0">
                <a:solidFill>
                  <a:srgbClr val="FF0000"/>
                </a:solidFill>
              </a:rPr>
              <a:t>PR en communicatie</a:t>
            </a:r>
            <a:endParaRPr lang="nl-NL" sz="800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5792" y="1593674"/>
            <a:ext cx="10972800" cy="4762679"/>
          </a:xfrm>
        </p:spPr>
        <p:txBody>
          <a:bodyPr>
            <a:normAutofit/>
          </a:bodyPr>
          <a:lstStyle/>
          <a:p>
            <a:r>
              <a:rPr lang="nl-NL" sz="3600" dirty="0"/>
              <a:t>Zwaar accent op lokale media</a:t>
            </a:r>
          </a:p>
          <a:p>
            <a:r>
              <a:rPr lang="nl-NL" sz="3600" dirty="0"/>
              <a:t>Perswoordvoerder</a:t>
            </a:r>
          </a:p>
          <a:p>
            <a:r>
              <a:rPr lang="nl-NL" sz="3600" dirty="0"/>
              <a:t>Lijst met perscontacten</a:t>
            </a:r>
          </a:p>
          <a:p>
            <a:r>
              <a:rPr lang="nl-NL" sz="3600" dirty="0"/>
              <a:t>Bezoeken derden vooral gericht op electorale waarde</a:t>
            </a:r>
          </a:p>
          <a:p>
            <a:r>
              <a:rPr lang="nl-NL" sz="3600" dirty="0"/>
              <a:t>Trainingsaanbod contact pers en publiek optreden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717985" y="6356353"/>
            <a:ext cx="4308415" cy="365125"/>
          </a:xfrm>
        </p:spPr>
        <p:txBody>
          <a:bodyPr/>
          <a:lstStyle/>
          <a:p>
            <a:r>
              <a:rPr lang="nl-NL" sz="800" dirty="0">
                <a:solidFill>
                  <a:srgbClr val="FF0000"/>
                </a:solidFill>
              </a:rPr>
              <a:t>Campagne Provinciale Staten &amp; Waterschap – 15 maart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4CC3F-D1CF-6C20-A455-8370F2B62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CE41-EA7D-409E-8CC2-CE5CD89BC642}" type="slidenum">
              <a:rPr lang="nl-NL" smtClean="0"/>
              <a:pPr/>
              <a:t>12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91DF9C8-83A4-E2F7-CA7C-74220C1E6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083" y="274638"/>
            <a:ext cx="1910239" cy="82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1101" y="2676618"/>
            <a:ext cx="10387483" cy="1705600"/>
          </a:xfrm>
        </p:spPr>
        <p:txBody>
          <a:bodyPr lIns="60959" tIns="60959" rIns="60959" bIns="60959" anchor="t">
            <a:normAutofit/>
          </a:bodyPr>
          <a:lstStyle/>
          <a:p>
            <a:pPr algn="ctr"/>
            <a:r>
              <a:rPr lang="nl-NL" sz="4800" dirty="0"/>
              <a:t>Aanpak grondcampagne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30819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b="1" dirty="0">
                <a:solidFill>
                  <a:srgbClr val="FF0000"/>
                </a:solidFill>
              </a:rPr>
              <a:t>Aanpak grondcampagne </a:t>
            </a:r>
            <a:r>
              <a:rPr lang="nl-NL" sz="800" b="1" dirty="0">
                <a:solidFill>
                  <a:srgbClr val="FF0000"/>
                </a:solidFill>
              </a:rPr>
              <a:t>(1/2)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5792" y="1593674"/>
            <a:ext cx="10972800" cy="4762679"/>
          </a:xfrm>
        </p:spPr>
        <p:txBody>
          <a:bodyPr>
            <a:normAutofit/>
          </a:bodyPr>
          <a:lstStyle/>
          <a:p>
            <a:r>
              <a:rPr lang="nl-NL" sz="2800" dirty="0"/>
              <a:t>Initiatief landelijk: canvassen in januari rond energiearmoede </a:t>
            </a:r>
          </a:p>
          <a:p>
            <a:r>
              <a:rPr lang="nl-NL" sz="2800" dirty="0"/>
              <a:t>Vanaf weekend 11 februari hete fase</a:t>
            </a:r>
          </a:p>
          <a:p>
            <a:pPr lvl="2"/>
            <a:r>
              <a:rPr lang="nl-NL" sz="1600" dirty="0"/>
              <a:t>11, 18, 25 februari zijn facultatief</a:t>
            </a:r>
          </a:p>
          <a:p>
            <a:pPr lvl="2"/>
            <a:r>
              <a:rPr lang="nl-NL" sz="1600" dirty="0"/>
              <a:t>op 4 &amp; 11 maart iedere afdeling op straat</a:t>
            </a:r>
          </a:p>
          <a:p>
            <a:pPr lvl="1"/>
            <a:r>
              <a:rPr lang="nl-NL" sz="2400" dirty="0"/>
              <a:t>Kandidaten is (PS) wordt (WS) gevraagd om na te denken over: </a:t>
            </a:r>
          </a:p>
          <a:p>
            <a:pPr lvl="3"/>
            <a:r>
              <a:rPr lang="nl-NL" sz="1600" dirty="0"/>
              <a:t>steden / dorpen / wijken / buurten / straten waar zij een band mee hebben</a:t>
            </a:r>
          </a:p>
          <a:p>
            <a:pPr lvl="3"/>
            <a:r>
              <a:rPr lang="nl-NL" sz="1600" dirty="0"/>
              <a:t>activiteiten die bij deze plekken passen of acties waar een plek bij gezocht kan worden </a:t>
            </a:r>
          </a:p>
          <a:p>
            <a:r>
              <a:rPr lang="nl-NL" sz="2800" dirty="0"/>
              <a:t>Versterken zichtbaarheid</a:t>
            </a:r>
          </a:p>
          <a:p>
            <a:pPr lvl="1"/>
            <a:r>
              <a:rPr lang="nl-NL" sz="2400" dirty="0"/>
              <a:t>campagneregel van 3 keer “raken” op verschillende manieren &amp; momenten</a:t>
            </a:r>
          </a:p>
          <a:p>
            <a:pPr lvl="1"/>
            <a:r>
              <a:rPr lang="nl-NL" sz="2400" dirty="0"/>
              <a:t>grondcampagne zorgt voor beelden die socials kunnen uitdragen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endParaRPr lang="nl-NL" sz="2800" dirty="0"/>
          </a:p>
          <a:p>
            <a:pPr marL="0" indent="0">
              <a:buNone/>
            </a:pPr>
            <a:endParaRPr lang="nl-NL" sz="28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717985" y="6356353"/>
            <a:ext cx="4308415" cy="365125"/>
          </a:xfrm>
        </p:spPr>
        <p:txBody>
          <a:bodyPr/>
          <a:lstStyle/>
          <a:p>
            <a:r>
              <a:rPr lang="nl-NL" sz="800" dirty="0">
                <a:solidFill>
                  <a:srgbClr val="FF0000"/>
                </a:solidFill>
              </a:rPr>
              <a:t>Campagne Provinciale Staten &amp; Waterschap – 15 maart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4CC3F-D1CF-6C20-A455-8370F2B62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CE41-EA7D-409E-8CC2-CE5CD89BC642}" type="slidenum">
              <a:rPr lang="nl-NL" smtClean="0"/>
              <a:pPr/>
              <a:t>14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91DF9C8-83A4-E2F7-CA7C-74220C1E6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083" y="274638"/>
            <a:ext cx="1910239" cy="82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33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b="1" dirty="0">
                <a:solidFill>
                  <a:srgbClr val="FF0000"/>
                </a:solidFill>
              </a:rPr>
              <a:t>Aanpak grondcampagne </a:t>
            </a:r>
            <a:r>
              <a:rPr lang="nl-NL" sz="800" b="1" dirty="0">
                <a:solidFill>
                  <a:srgbClr val="FF0000"/>
                </a:solidFill>
              </a:rPr>
              <a:t>(2/2)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5792" y="1593674"/>
            <a:ext cx="10972800" cy="4762679"/>
          </a:xfrm>
        </p:spPr>
        <p:txBody>
          <a:bodyPr>
            <a:normAutofit/>
          </a:bodyPr>
          <a:lstStyle/>
          <a:p>
            <a:r>
              <a:rPr lang="nl-NL" sz="2800" dirty="0"/>
              <a:t>We gaan nu uit van een algemene flyer en een buurtbrief</a:t>
            </a:r>
          </a:p>
          <a:p>
            <a:r>
              <a:rPr lang="nl-NL" sz="2800" dirty="0"/>
              <a:t>Brievenbus waar buurtbrief in komt heeft eerder flyer hebben gehad</a:t>
            </a:r>
          </a:p>
          <a:p>
            <a:pPr lvl="2"/>
            <a:r>
              <a:rPr lang="nl-NL" sz="1600" dirty="0"/>
              <a:t>Uitzondering: nee/nee brievenbussen. Aan lokale afdelingen wordt gevraagd wat gemeentelijke beleid is</a:t>
            </a:r>
          </a:p>
          <a:p>
            <a:r>
              <a:rPr lang="nl-NL" sz="2800" dirty="0"/>
              <a:t>Idee: groeipapier (opvolger plantjes) naast flyer voor persoonlijk contact</a:t>
            </a:r>
          </a:p>
          <a:p>
            <a:r>
              <a:rPr lang="nl-NL" sz="2800" dirty="0"/>
              <a:t>Voor kandidaten kan worden gewerkt met een pledgecard</a:t>
            </a:r>
          </a:p>
          <a:p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endParaRPr lang="nl-NL" sz="2800" dirty="0"/>
          </a:p>
          <a:p>
            <a:pPr marL="0" indent="0">
              <a:buNone/>
            </a:pPr>
            <a:endParaRPr lang="nl-NL" sz="28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717985" y="6356353"/>
            <a:ext cx="4308415" cy="365125"/>
          </a:xfrm>
        </p:spPr>
        <p:txBody>
          <a:bodyPr/>
          <a:lstStyle/>
          <a:p>
            <a:r>
              <a:rPr lang="nl-NL" sz="800" dirty="0">
                <a:solidFill>
                  <a:srgbClr val="FF0000"/>
                </a:solidFill>
              </a:rPr>
              <a:t>Campagne Provinciale Staten &amp; Waterschap – 15 maart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4CC3F-D1CF-6C20-A455-8370F2B62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CE41-EA7D-409E-8CC2-CE5CD89BC642}" type="slidenum">
              <a:rPr lang="nl-NL" smtClean="0"/>
              <a:pPr/>
              <a:t>15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91DF9C8-83A4-E2F7-CA7C-74220C1E6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083" y="274638"/>
            <a:ext cx="1910239" cy="828139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FD389D6A-6EC9-E794-410D-237E8D8DBE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08" y="3975013"/>
            <a:ext cx="3350894" cy="2377064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C76A86CA-63F8-A44F-AEF7-6CDDB1A5F9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806" y="3975013"/>
            <a:ext cx="3350894" cy="2377064"/>
          </a:xfrm>
          <a:prstGeom prst="rect">
            <a:avLst/>
          </a:prstGeom>
        </p:spPr>
      </p:pic>
      <p:pic>
        <p:nvPicPr>
          <p:cNvPr id="12" name="Picture 1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F430DFE-3995-7997-A166-9990096FE3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298" y="3975012"/>
            <a:ext cx="3350894" cy="237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13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1101" y="2676618"/>
            <a:ext cx="10387483" cy="1705600"/>
          </a:xfrm>
        </p:spPr>
        <p:txBody>
          <a:bodyPr lIns="60959" tIns="60959" rIns="60959" bIns="60959" anchor="t">
            <a:normAutofit/>
          </a:bodyPr>
          <a:lstStyle/>
          <a:p>
            <a:pPr algn="ctr"/>
            <a:r>
              <a:rPr lang="nl-NL" sz="4800" dirty="0"/>
              <a:t>Social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29796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b="1" dirty="0">
                <a:solidFill>
                  <a:srgbClr val="FF0000"/>
                </a:solidFill>
              </a:rPr>
              <a:t>Social media</a:t>
            </a:r>
            <a:endParaRPr lang="nl-NL" sz="800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5792" y="1593674"/>
            <a:ext cx="10972800" cy="4762679"/>
          </a:xfrm>
        </p:spPr>
        <p:txBody>
          <a:bodyPr>
            <a:normAutofit/>
          </a:bodyPr>
          <a:lstStyle/>
          <a:p>
            <a:r>
              <a:rPr lang="nl-NL" sz="2800" dirty="0"/>
              <a:t> Inzet op bestaande kanalen Gewest</a:t>
            </a:r>
          </a:p>
          <a:p>
            <a:pPr lvl="2"/>
            <a:r>
              <a:rPr lang="nl-NL" sz="1600" dirty="0"/>
              <a:t>Instagram</a:t>
            </a:r>
          </a:p>
          <a:p>
            <a:pPr lvl="2"/>
            <a:r>
              <a:rPr lang="nl-NL" sz="1600" dirty="0"/>
              <a:t>Facebook</a:t>
            </a:r>
          </a:p>
          <a:p>
            <a:pPr lvl="2"/>
            <a:r>
              <a:rPr lang="nl-NL" sz="1600" dirty="0"/>
              <a:t>Twitter</a:t>
            </a:r>
          </a:p>
          <a:p>
            <a:r>
              <a:rPr lang="nl-NL" sz="2800" dirty="0"/>
              <a:t>Samenwerking met “grote” PvdA-</a:t>
            </a:r>
            <a:r>
              <a:rPr lang="nl-NL" sz="2800" dirty="0" err="1"/>
              <a:t>channels</a:t>
            </a:r>
            <a:r>
              <a:rPr lang="nl-NL" sz="2800" dirty="0"/>
              <a:t> in provincie</a:t>
            </a:r>
          </a:p>
          <a:p>
            <a:r>
              <a:rPr lang="nl-NL" sz="2800" dirty="0"/>
              <a:t>Contentcreatie</a:t>
            </a:r>
          </a:p>
          <a:p>
            <a:pPr lvl="2"/>
            <a:r>
              <a:rPr lang="nl-NL" sz="2000" dirty="0"/>
              <a:t>Contentkalender</a:t>
            </a:r>
          </a:p>
          <a:p>
            <a:pPr lvl="2"/>
            <a:r>
              <a:rPr lang="nl-NL" sz="2000" dirty="0"/>
              <a:t>Reactief</a:t>
            </a:r>
          </a:p>
          <a:p>
            <a:pPr lvl="2"/>
            <a:r>
              <a:rPr lang="nl-NL" sz="2000" dirty="0"/>
              <a:t>Webcare</a:t>
            </a:r>
          </a:p>
          <a:p>
            <a:r>
              <a:rPr lang="nl-NL" sz="2800" dirty="0"/>
              <a:t>Betaalde content in samenwerking met Wouter van der Spoel (PB)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717985" y="6356353"/>
            <a:ext cx="4308415" cy="365125"/>
          </a:xfrm>
        </p:spPr>
        <p:txBody>
          <a:bodyPr/>
          <a:lstStyle/>
          <a:p>
            <a:r>
              <a:rPr lang="nl-NL" sz="800" dirty="0">
                <a:solidFill>
                  <a:srgbClr val="FF0000"/>
                </a:solidFill>
              </a:rPr>
              <a:t>Campagne Provinciale Staten &amp; Waterschap – 15 maart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4CC3F-D1CF-6C20-A455-8370F2B62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CE41-EA7D-409E-8CC2-CE5CD89BC642}" type="slidenum">
              <a:rPr lang="nl-NL" smtClean="0"/>
              <a:pPr/>
              <a:t>17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91DF9C8-83A4-E2F7-CA7C-74220C1E6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083" y="274638"/>
            <a:ext cx="1910239" cy="82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99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1101" y="2676618"/>
            <a:ext cx="10387483" cy="1705600"/>
          </a:xfrm>
        </p:spPr>
        <p:txBody>
          <a:bodyPr lIns="60959" tIns="60959" rIns="60959" bIns="60959" anchor="t">
            <a:normAutofit/>
          </a:bodyPr>
          <a:lstStyle/>
          <a:p>
            <a:pPr algn="ctr"/>
            <a:r>
              <a:rPr lang="nl-NL" sz="4800" dirty="0"/>
              <a:t>Brievencampagne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59766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b="1" dirty="0">
                <a:solidFill>
                  <a:srgbClr val="FF0000"/>
                </a:solidFill>
              </a:rPr>
              <a:t>Brievencampagne </a:t>
            </a:r>
            <a:r>
              <a:rPr lang="nl-NL" sz="800" b="1" dirty="0">
                <a:solidFill>
                  <a:srgbClr val="FF0000"/>
                </a:solidFill>
              </a:rPr>
              <a:t>(1/3)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717985" y="6356353"/>
            <a:ext cx="4308415" cy="365125"/>
          </a:xfrm>
        </p:spPr>
        <p:txBody>
          <a:bodyPr/>
          <a:lstStyle/>
          <a:p>
            <a:r>
              <a:rPr lang="nl-NL" sz="800" dirty="0">
                <a:solidFill>
                  <a:srgbClr val="FF0000"/>
                </a:solidFill>
              </a:rPr>
              <a:t>Campagne Provinciale Staten &amp; Waterschap – 15 maart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4CC3F-D1CF-6C20-A455-8370F2B62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CE41-EA7D-409E-8CC2-CE5CD89BC642}" type="slidenum">
              <a:rPr lang="nl-NL" smtClean="0"/>
              <a:pPr/>
              <a:t>19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91DF9C8-83A4-E2F7-CA7C-74220C1E6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083" y="274638"/>
            <a:ext cx="1910239" cy="828139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DF3F7D8-C615-B96E-B850-B9021D3952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898925"/>
              </p:ext>
            </p:extLst>
          </p:nvPr>
        </p:nvGraphicFramePr>
        <p:xfrm>
          <a:off x="609600" y="2511637"/>
          <a:ext cx="7229475" cy="3634740"/>
        </p:xfrm>
        <a:graphic>
          <a:graphicData uri="http://schemas.openxmlformats.org/drawingml/2006/table">
            <a:tbl>
              <a:tblPr/>
              <a:tblGrid>
                <a:gridCol w="2409825">
                  <a:extLst>
                    <a:ext uri="{9D8B030D-6E8A-4147-A177-3AD203B41FA5}">
                      <a16:colId xmlns:a16="http://schemas.microsoft.com/office/drawing/2014/main" val="2278454021"/>
                    </a:ext>
                  </a:extLst>
                </a:gridCol>
                <a:gridCol w="2409825">
                  <a:extLst>
                    <a:ext uri="{9D8B030D-6E8A-4147-A177-3AD203B41FA5}">
                      <a16:colId xmlns:a16="http://schemas.microsoft.com/office/drawing/2014/main" val="3268329462"/>
                    </a:ext>
                  </a:extLst>
                </a:gridCol>
                <a:gridCol w="2409825">
                  <a:extLst>
                    <a:ext uri="{9D8B030D-6E8A-4147-A177-3AD203B41FA5}">
                      <a16:colId xmlns:a16="http://schemas.microsoft.com/office/drawing/2014/main" val="305993327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KANDIDAAT</a:t>
                      </a:r>
                      <a:endParaRPr lang="en-GB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WEL BRIEVEN</a:t>
                      </a:r>
                      <a:endParaRPr lang="en-GB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GEEN BRIEVEN</a:t>
                      </a:r>
                      <a:endParaRPr lang="en-GB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6149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sng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Ploumen, E.M.J.</a:t>
                      </a:r>
                      <a:endParaRPr lang="en-GB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L" sz="1400" b="0" i="0" u="sng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62.9</a:t>
                      </a:r>
                      <a:endParaRPr lang="en-NL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L" sz="1400" b="0" i="0" u="sng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58.9</a:t>
                      </a:r>
                      <a:endParaRPr lang="en-NL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51344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Arib, K.</a:t>
                      </a:r>
                      <a:endParaRPr lang="en-GB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17.7</a:t>
                      </a:r>
                      <a:endParaRPr lang="en-NL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14.1</a:t>
                      </a:r>
                      <a:endParaRPr lang="en-NL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76332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Mbarki, S.</a:t>
                      </a:r>
                      <a:endParaRPr lang="en-GB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6.8</a:t>
                      </a:r>
                      <a:endParaRPr lang="en-NL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</a:t>
                      </a:r>
                      <a:endParaRPr lang="en-NL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46452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Abdi, F.</a:t>
                      </a:r>
                      <a:endParaRPr lang="en-GB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</a:t>
                      </a:r>
                      <a:endParaRPr lang="en-NL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</a:t>
                      </a:r>
                      <a:endParaRPr lang="en-NL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11213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Asante, A.A.</a:t>
                      </a:r>
                      <a:endParaRPr lang="en-GB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  <a:endParaRPr lang="en-NL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  <a:endParaRPr lang="en-NL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14813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Tselms, R.V.</a:t>
                      </a:r>
                      <a:endParaRPr lang="en-GB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</a:t>
                      </a:r>
                      <a:endParaRPr lang="en-NL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</a:t>
                      </a:r>
                      <a:endParaRPr lang="en-NL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72896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Bijlsma, J.S.</a:t>
                      </a:r>
                      <a:endParaRPr lang="en-GB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</a:t>
                      </a:r>
                      <a:endParaRPr lang="en-NL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</a:t>
                      </a:r>
                      <a:endParaRPr lang="en-NL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44386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Sweet, E.M.</a:t>
                      </a:r>
                      <a:endParaRPr lang="en-GB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</a:t>
                      </a:r>
                      <a:endParaRPr lang="en-NL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</a:t>
                      </a:r>
                      <a:endParaRPr lang="en-NL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305466"/>
                  </a:ext>
                </a:extLst>
              </a:tr>
            </a:tbl>
          </a:graphicData>
        </a:graphic>
      </p:graphicFrame>
      <p:sp>
        <p:nvSpPr>
          <p:cNvPr id="12" name="Rectangle 1">
            <a:extLst>
              <a:ext uri="{FF2B5EF4-FFF2-40B4-BE49-F238E27FC236}">
                <a16:creationId xmlns:a16="http://schemas.microsoft.com/office/drawing/2014/main" id="{DE2FA3E3-83D6-B21C-7C46-A2876F2B3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251211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L"/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FC3D48C7-F39F-0540-79AF-FD367E7FD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92" y="1593674"/>
            <a:ext cx="10972800" cy="4762679"/>
          </a:xfrm>
        </p:spPr>
        <p:txBody>
          <a:bodyPr>
            <a:normAutofit/>
          </a:bodyPr>
          <a:lstStyle/>
          <a:p>
            <a:r>
              <a:rPr lang="nl-NL" sz="3600" dirty="0"/>
              <a:t> Een effectieve methode om gericht in te zetten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1412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>
                <a:solidFill>
                  <a:srgbClr val="FF0000"/>
                </a:solidFill>
              </a:rPr>
              <a:t>Agenda</a:t>
            </a:r>
            <a:endParaRPr lang="nl-NL" sz="800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5792" y="1593674"/>
            <a:ext cx="10972800" cy="4525963"/>
          </a:xfrm>
        </p:spPr>
        <p:txBody>
          <a:bodyPr>
            <a:normAutofit fontScale="77500" lnSpcReduction="20000"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nl-NL" sz="2000" dirty="0"/>
              <a:t>Opening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000" dirty="0"/>
              <a:t>Campagneorganisatie en taakverdeling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000" dirty="0"/>
              <a:t>Strategie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000" dirty="0"/>
              <a:t>Kernboodschap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000" dirty="0"/>
              <a:t>Financiën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000" dirty="0"/>
              <a:t>PR en communicatie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000" dirty="0"/>
              <a:t>Aanpak grondcampagne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000" dirty="0"/>
              <a:t>Social media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000" dirty="0"/>
              <a:t>Brievencampagne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000" dirty="0"/>
              <a:t>Bestellingen materialen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000" dirty="0"/>
              <a:t>Planning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000" dirty="0"/>
              <a:t>Campagnedashboard (beveiligd online)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000" dirty="0"/>
              <a:t>Nieuwjaarsbijeenkomsten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000" dirty="0"/>
              <a:t>Aandachtspunten komende tijd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000" dirty="0"/>
              <a:t>Nieuwsbrieven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000" dirty="0"/>
              <a:t>Ledenpanel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000" dirty="0"/>
              <a:t>Rondvraag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000" dirty="0"/>
              <a:t>Sluiting.</a:t>
            </a:r>
          </a:p>
          <a:p>
            <a:pPr marL="457200" lvl="1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717985" y="6356353"/>
            <a:ext cx="4308415" cy="365125"/>
          </a:xfrm>
        </p:spPr>
        <p:txBody>
          <a:bodyPr/>
          <a:lstStyle/>
          <a:p>
            <a:r>
              <a:rPr lang="nl-NL" sz="800" dirty="0">
                <a:solidFill>
                  <a:srgbClr val="FF0000"/>
                </a:solidFill>
              </a:rPr>
              <a:t>Campagne Provinciale Staten &amp; Waterschap – 15 maart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4CC3F-D1CF-6C20-A455-8370F2B62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CE41-EA7D-409E-8CC2-CE5CD89BC642}" type="slidenum">
              <a:rPr lang="nl-NL" smtClean="0"/>
              <a:pPr/>
              <a:t>2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91DF9C8-83A4-E2F7-CA7C-74220C1E6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707" y="324293"/>
            <a:ext cx="1910239" cy="82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51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FC3D48C7-F39F-0540-79AF-FD367E7FD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92" y="1593674"/>
            <a:ext cx="10972800" cy="4762679"/>
          </a:xfrm>
        </p:spPr>
        <p:txBody>
          <a:bodyPr>
            <a:normAutofit/>
          </a:bodyPr>
          <a:lstStyle/>
          <a:p>
            <a:r>
              <a:rPr lang="nl-NL" sz="3000" dirty="0"/>
              <a:t> </a:t>
            </a:r>
            <a:r>
              <a:rPr lang="nl-NL" sz="2800" dirty="0"/>
              <a:t>Kandidaat schrijft een persoonlijke brief</a:t>
            </a:r>
          </a:p>
          <a:p>
            <a:pPr lvl="1"/>
            <a:r>
              <a:rPr lang="nl-NL" sz="1700" dirty="0"/>
              <a:t>Voor de eigen buurt</a:t>
            </a:r>
          </a:p>
          <a:p>
            <a:pPr lvl="1"/>
            <a:r>
              <a:rPr lang="nl-NL" sz="1700" dirty="0"/>
              <a:t>Voor het eigen dorp</a:t>
            </a:r>
          </a:p>
          <a:p>
            <a:pPr lvl="1"/>
            <a:r>
              <a:rPr lang="nl-NL" sz="1700" dirty="0"/>
              <a:t>Voor een gebied waar zij / x / hij historie heeft</a:t>
            </a:r>
          </a:p>
          <a:p>
            <a:r>
              <a:rPr lang="nl-NL" sz="2800" dirty="0"/>
              <a:t>Een goede buurtbrief heeft meerdere onderdelen</a:t>
            </a:r>
          </a:p>
          <a:p>
            <a:pPr lvl="1"/>
            <a:r>
              <a:rPr lang="nl-NL" sz="1600" dirty="0"/>
              <a:t>Verhaal van</a:t>
            </a:r>
          </a:p>
          <a:p>
            <a:pPr lvl="2"/>
            <a:r>
              <a:rPr lang="nl-NL" sz="1600" dirty="0"/>
              <a:t>zelf</a:t>
            </a:r>
          </a:p>
          <a:p>
            <a:pPr lvl="2"/>
            <a:r>
              <a:rPr lang="nl-NL" sz="1600" dirty="0"/>
              <a:t>ons</a:t>
            </a:r>
          </a:p>
          <a:p>
            <a:pPr lvl="2"/>
            <a:r>
              <a:rPr lang="nl-NL" sz="1600" dirty="0"/>
              <a:t>nu (urgentie &amp; call to action)</a:t>
            </a:r>
          </a:p>
          <a:p>
            <a:pPr lvl="1"/>
            <a:r>
              <a:rPr lang="nl-NL" sz="1600" dirty="0"/>
              <a:t>(elementen van) kernboodschap komen terug in de brief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b="1" dirty="0">
                <a:solidFill>
                  <a:srgbClr val="FF0000"/>
                </a:solidFill>
              </a:rPr>
              <a:t>Brievencampagne </a:t>
            </a:r>
            <a:r>
              <a:rPr lang="nl-NL" sz="800" b="1" dirty="0">
                <a:solidFill>
                  <a:srgbClr val="FF0000"/>
                </a:solidFill>
              </a:rPr>
              <a:t>(2/3)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717985" y="6356353"/>
            <a:ext cx="4308415" cy="365125"/>
          </a:xfrm>
        </p:spPr>
        <p:txBody>
          <a:bodyPr/>
          <a:lstStyle/>
          <a:p>
            <a:r>
              <a:rPr lang="nl-NL" sz="800" dirty="0">
                <a:solidFill>
                  <a:srgbClr val="FF0000"/>
                </a:solidFill>
              </a:rPr>
              <a:t>Campagne Provinciale Staten &amp; Waterschap – 15 maart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4CC3F-D1CF-6C20-A455-8370F2B62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CE41-EA7D-409E-8CC2-CE5CD89BC642}" type="slidenum">
              <a:rPr lang="nl-NL" smtClean="0"/>
              <a:pPr/>
              <a:t>20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91DF9C8-83A4-E2F7-CA7C-74220C1E6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083" y="274638"/>
            <a:ext cx="1910239" cy="828139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DE2FA3E3-83D6-B21C-7C46-A2876F2B3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251211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969749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FC3D48C7-F39F-0540-79AF-FD367E7FD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92" y="1593674"/>
            <a:ext cx="10972800" cy="4762679"/>
          </a:xfrm>
        </p:spPr>
        <p:txBody>
          <a:bodyPr>
            <a:normAutofit/>
          </a:bodyPr>
          <a:lstStyle/>
          <a:p>
            <a:r>
              <a:rPr lang="nl-NL" sz="2800" dirty="0"/>
              <a:t>Eerste inlevermoment: 15 januari 2023</a:t>
            </a:r>
          </a:p>
          <a:p>
            <a:r>
              <a:rPr lang="nl-NL" sz="2800" dirty="0"/>
              <a:t>Redactie &amp; feedback op brief (15 - 29 januari)</a:t>
            </a:r>
          </a:p>
          <a:p>
            <a:pPr lvl="1"/>
            <a:r>
              <a:rPr lang="nl-NL" sz="1600" dirty="0"/>
              <a:t>Aanpassingen / finale afstemming met kandidaat</a:t>
            </a:r>
          </a:p>
          <a:p>
            <a:pPr lvl="1"/>
            <a:r>
              <a:rPr lang="nl-NL" sz="1600" dirty="0"/>
              <a:t>Vanuit campagne ook een veto op de brief (uiterste situatie)</a:t>
            </a:r>
          </a:p>
          <a:p>
            <a:r>
              <a:rPr lang="nl-NL" sz="2800" dirty="0"/>
              <a:t>Brieven naar drukker (begin februari)</a:t>
            </a:r>
          </a:p>
          <a:p>
            <a:r>
              <a:rPr lang="nl-NL" sz="2800" dirty="0"/>
              <a:t>Brieven beschikbaar voor kandidaten vanaf 7/8 maart</a:t>
            </a:r>
          </a:p>
          <a:p>
            <a:r>
              <a:rPr lang="nl-NL" sz="2800" dirty="0"/>
              <a:t>Brieven op 13 &amp; 14 maart in brievenbus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b="1" dirty="0">
                <a:solidFill>
                  <a:srgbClr val="FF0000"/>
                </a:solidFill>
              </a:rPr>
              <a:t>Brievencampagne </a:t>
            </a:r>
            <a:r>
              <a:rPr lang="nl-NL" sz="800" b="1" dirty="0">
                <a:solidFill>
                  <a:srgbClr val="FF0000"/>
                </a:solidFill>
              </a:rPr>
              <a:t>(3/3)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717985" y="6356353"/>
            <a:ext cx="4308415" cy="365125"/>
          </a:xfrm>
        </p:spPr>
        <p:txBody>
          <a:bodyPr/>
          <a:lstStyle/>
          <a:p>
            <a:r>
              <a:rPr lang="nl-NL" sz="800" dirty="0">
                <a:solidFill>
                  <a:srgbClr val="FF0000"/>
                </a:solidFill>
              </a:rPr>
              <a:t>Campagne Provinciale Staten &amp; Waterschap – 15 maart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4CC3F-D1CF-6C20-A455-8370F2B62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CE41-EA7D-409E-8CC2-CE5CD89BC642}" type="slidenum">
              <a:rPr lang="nl-NL" smtClean="0"/>
              <a:pPr/>
              <a:t>21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91DF9C8-83A4-E2F7-CA7C-74220C1E6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083" y="274638"/>
            <a:ext cx="1910239" cy="828139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DE2FA3E3-83D6-B21C-7C46-A2876F2B3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251211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37743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1101" y="2676618"/>
            <a:ext cx="10387483" cy="1705600"/>
          </a:xfrm>
        </p:spPr>
        <p:txBody>
          <a:bodyPr lIns="60959" tIns="60959" rIns="60959" bIns="60959" anchor="t">
            <a:normAutofit/>
          </a:bodyPr>
          <a:lstStyle/>
          <a:p>
            <a:pPr algn="ctr"/>
            <a:r>
              <a:rPr lang="nl-NL" sz="4800" dirty="0"/>
              <a:t>Materialen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54791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b="1" dirty="0">
                <a:solidFill>
                  <a:srgbClr val="FF0000"/>
                </a:solidFill>
              </a:rPr>
              <a:t>Bestellingen materialen</a:t>
            </a:r>
            <a:endParaRPr lang="nl-NL" sz="800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5792" y="1593674"/>
            <a:ext cx="10972800" cy="4762679"/>
          </a:xfrm>
        </p:spPr>
        <p:txBody>
          <a:bodyPr>
            <a:normAutofit/>
          </a:bodyPr>
          <a:lstStyle/>
          <a:p>
            <a:r>
              <a:rPr lang="nl-NL" sz="2800" dirty="0"/>
              <a:t>Afdelingen geven aan hoeveel flyers &amp; posters ze willen hebben</a:t>
            </a:r>
          </a:p>
          <a:p>
            <a:pPr lvl="2"/>
            <a:r>
              <a:rPr lang="nl-NL" sz="1600" dirty="0"/>
              <a:t>Eerste deadline op 23 januari</a:t>
            </a:r>
          </a:p>
          <a:p>
            <a:r>
              <a:rPr lang="nl-NL" sz="2800" dirty="0"/>
              <a:t>Inschatting is zo’n 300.000 flyers voor Noord-Holland</a:t>
            </a:r>
          </a:p>
          <a:p>
            <a:pPr lvl="2"/>
            <a:r>
              <a:rPr lang="nl-NL" sz="1600" dirty="0"/>
              <a:t>Diverse edities voor WS en PS</a:t>
            </a:r>
          </a:p>
          <a:p>
            <a:r>
              <a:rPr lang="nl-NL" sz="2800" dirty="0"/>
              <a:t>Posters voor wildplakzuilen (A1) en ramen van leden (A2/A3)</a:t>
            </a:r>
          </a:p>
          <a:p>
            <a:pPr lvl="2"/>
            <a:r>
              <a:rPr lang="nl-NL" sz="1600" dirty="0"/>
              <a:t>2.500 A1</a:t>
            </a:r>
          </a:p>
          <a:p>
            <a:pPr lvl="2"/>
            <a:r>
              <a:rPr lang="nl-NL" sz="1600" dirty="0"/>
              <a:t>500 A2 </a:t>
            </a:r>
          </a:p>
          <a:p>
            <a:pPr lvl="2"/>
            <a:r>
              <a:rPr lang="nl-NL" sz="1600" dirty="0"/>
              <a:t>500 A3</a:t>
            </a:r>
          </a:p>
          <a:p>
            <a:r>
              <a:rPr lang="nl-NL" sz="2800" dirty="0"/>
              <a:t>Voor aftrap campagne 9.000 flyers beschikbaar en A2/A3 posters</a:t>
            </a:r>
          </a:p>
          <a:p>
            <a:pPr lvl="2"/>
            <a:r>
              <a:rPr lang="nl-NL" sz="1600" dirty="0"/>
              <a:t>50 dagen tot 15 maart</a:t>
            </a:r>
          </a:p>
          <a:p>
            <a:pPr lvl="2"/>
            <a:r>
              <a:rPr lang="nl-NL" sz="1600" dirty="0"/>
              <a:t>Nieuwjaarsreceptie Haarlem	</a:t>
            </a:r>
          </a:p>
          <a:p>
            <a:r>
              <a:rPr lang="nl-NL" sz="2800" dirty="0"/>
              <a:t>Nadenken over gadget en keuze groeipapier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717985" y="6356353"/>
            <a:ext cx="4308415" cy="365125"/>
          </a:xfrm>
        </p:spPr>
        <p:txBody>
          <a:bodyPr/>
          <a:lstStyle/>
          <a:p>
            <a:r>
              <a:rPr lang="nl-NL" sz="800" dirty="0">
                <a:solidFill>
                  <a:srgbClr val="FF0000"/>
                </a:solidFill>
              </a:rPr>
              <a:t>Campagne Provinciale Staten &amp; Waterschap – 15 maart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4CC3F-D1CF-6C20-A455-8370F2B62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CE41-EA7D-409E-8CC2-CE5CD89BC642}" type="slidenum">
              <a:rPr lang="nl-NL" smtClean="0"/>
              <a:pPr/>
              <a:t>23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91DF9C8-83A4-E2F7-CA7C-74220C1E6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083" y="274638"/>
            <a:ext cx="1910239" cy="82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24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1101" y="2676618"/>
            <a:ext cx="10387483" cy="1705600"/>
          </a:xfrm>
        </p:spPr>
        <p:txBody>
          <a:bodyPr lIns="60959" tIns="60959" rIns="60959" bIns="60959" anchor="t">
            <a:normAutofit/>
          </a:bodyPr>
          <a:lstStyle/>
          <a:p>
            <a:pPr algn="ctr"/>
            <a:r>
              <a:rPr lang="nl-NL" sz="4800" dirty="0"/>
              <a:t>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91186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b="1" dirty="0">
                <a:solidFill>
                  <a:srgbClr val="FF0000"/>
                </a:solidFill>
              </a:rPr>
              <a:t>Planning</a:t>
            </a:r>
            <a:endParaRPr lang="nl-NL" sz="800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5792" y="1593674"/>
            <a:ext cx="10972800" cy="4762679"/>
          </a:xfrm>
        </p:spPr>
        <p:txBody>
          <a:bodyPr>
            <a:normAutofit/>
          </a:bodyPr>
          <a:lstStyle/>
          <a:p>
            <a:r>
              <a:rPr lang="nl-NL" sz="3600" dirty="0"/>
              <a:t>Voorbereidende fase</a:t>
            </a:r>
          </a:p>
          <a:p>
            <a:r>
              <a:rPr lang="nl-NL" sz="3600" dirty="0"/>
              <a:t>Fase 1: tot eind januari</a:t>
            </a:r>
          </a:p>
          <a:p>
            <a:r>
              <a:rPr lang="nl-NL" sz="3600" dirty="0"/>
              <a:t>Fase 2: hete fase</a:t>
            </a:r>
            <a:endParaRPr lang="nl-NL" sz="24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717985" y="6356353"/>
            <a:ext cx="4308415" cy="365125"/>
          </a:xfrm>
        </p:spPr>
        <p:txBody>
          <a:bodyPr/>
          <a:lstStyle/>
          <a:p>
            <a:r>
              <a:rPr lang="nl-NL" sz="800" dirty="0">
                <a:solidFill>
                  <a:srgbClr val="FF0000"/>
                </a:solidFill>
              </a:rPr>
              <a:t>Campagne Provinciale Staten &amp; Waterschap – 15 maart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4CC3F-D1CF-6C20-A455-8370F2B62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CE41-EA7D-409E-8CC2-CE5CD89BC642}" type="slidenum">
              <a:rPr lang="nl-NL" smtClean="0"/>
              <a:pPr/>
              <a:t>25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91DF9C8-83A4-E2F7-CA7C-74220C1E6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083" y="274638"/>
            <a:ext cx="1910239" cy="82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58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sz="4400" b="1" dirty="0">
                <a:solidFill>
                  <a:srgbClr val="FF0000"/>
                </a:solidFill>
              </a:rPr>
              <a:t>Fase 1: aanpak </a:t>
            </a:r>
            <a:r>
              <a:rPr lang="nl-NL" b="1" dirty="0">
                <a:solidFill>
                  <a:srgbClr val="FF0000"/>
                </a:solidFill>
              </a:rPr>
              <a:t>tot eind januari </a:t>
            </a:r>
            <a:endParaRPr lang="nl-NL" sz="800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5792" y="1493868"/>
            <a:ext cx="10972800" cy="452596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200000"/>
              </a:lnSpc>
            </a:pPr>
            <a:r>
              <a:rPr lang="nl-NL" sz="3600" dirty="0" err="1"/>
              <a:t>Teasers</a:t>
            </a:r>
            <a:r>
              <a:rPr lang="nl-NL" sz="3600" dirty="0"/>
              <a:t> voor campagne op </a:t>
            </a:r>
            <a:r>
              <a:rPr lang="nl-NL" sz="3600" dirty="0" err="1"/>
              <a:t>social</a:t>
            </a:r>
            <a:endParaRPr lang="nl-NL" sz="3600" dirty="0"/>
          </a:p>
          <a:p>
            <a:pPr>
              <a:lnSpc>
                <a:spcPct val="200000"/>
              </a:lnSpc>
            </a:pPr>
            <a:r>
              <a:rPr lang="nl-NL" sz="3600" dirty="0"/>
              <a:t>Filmpjes van filmteam voor alle kandidaten</a:t>
            </a:r>
          </a:p>
          <a:p>
            <a:pPr>
              <a:lnSpc>
                <a:spcPct val="200000"/>
              </a:lnSpc>
            </a:pPr>
            <a:r>
              <a:rPr lang="nl-NL" sz="3600" dirty="0"/>
              <a:t>Ondersteuning helden-actie</a:t>
            </a:r>
          </a:p>
          <a:p>
            <a:pPr>
              <a:lnSpc>
                <a:spcPct val="200000"/>
              </a:lnSpc>
            </a:pPr>
            <a:r>
              <a:rPr lang="nl-NL" sz="3600" dirty="0"/>
              <a:t>Ondersteuning en advies lokale acties (bv. Buurtbivak) en afdelingen</a:t>
            </a:r>
          </a:p>
          <a:p>
            <a:pPr>
              <a:lnSpc>
                <a:spcPct val="200000"/>
              </a:lnSpc>
            </a:pPr>
            <a:r>
              <a:rPr lang="nl-NL" sz="3600" dirty="0"/>
              <a:t>Organiseren trainingen voor kandidaten en campaigners</a:t>
            </a:r>
          </a:p>
          <a:p>
            <a:pPr>
              <a:lnSpc>
                <a:spcPct val="200000"/>
              </a:lnSpc>
            </a:pPr>
            <a:r>
              <a:rPr lang="nl-NL" sz="3600" dirty="0"/>
              <a:t>Aftrap campagne voor leden (24 januari, 50 dagen voor verkiezingen)</a:t>
            </a:r>
            <a:endParaRPr lang="nl-NL" sz="2000" dirty="0"/>
          </a:p>
          <a:p>
            <a:pPr lvl="1"/>
            <a:endParaRPr lang="nl-NL" sz="2000" b="1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717985" y="6356353"/>
            <a:ext cx="4308415" cy="365125"/>
          </a:xfrm>
        </p:spPr>
        <p:txBody>
          <a:bodyPr/>
          <a:lstStyle/>
          <a:p>
            <a:r>
              <a:rPr lang="nl-NL" sz="800" dirty="0">
                <a:solidFill>
                  <a:srgbClr val="FF0000"/>
                </a:solidFill>
              </a:rPr>
              <a:t>Campagne Provinciale Staten &amp; Waterschap – 15 maart 2023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l="11816" t="11211" r="74033" b="76965"/>
          <a:stretch/>
        </p:blipFill>
        <p:spPr>
          <a:xfrm>
            <a:off x="9282024" y="198408"/>
            <a:ext cx="2806460" cy="131903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4CC3F-D1CF-6C20-A455-8370F2B62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CE41-EA7D-409E-8CC2-CE5CD89BC642}" type="slidenum">
              <a:rPr lang="nl-NL" smtClean="0"/>
              <a:pPr/>
              <a:t>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8916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>
                <a:solidFill>
                  <a:srgbClr val="FF0000"/>
                </a:solidFill>
              </a:rPr>
              <a:t>Hete Fase</a:t>
            </a:r>
            <a:endParaRPr lang="nl-NL" sz="800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5792" y="1493868"/>
            <a:ext cx="10972800" cy="45259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nl-NL" sz="2400" dirty="0"/>
              <a:t>Debatten (quotes van lijsttrekker in filmpjes)</a:t>
            </a:r>
          </a:p>
          <a:p>
            <a:pPr>
              <a:lnSpc>
                <a:spcPct val="200000"/>
              </a:lnSpc>
            </a:pPr>
            <a:r>
              <a:rPr lang="nl-NL" sz="2400" dirty="0"/>
              <a:t>Vanaf eind januari een wekelijkse afstemming met CaCo afdelingen</a:t>
            </a:r>
          </a:p>
          <a:p>
            <a:pPr>
              <a:lnSpc>
                <a:spcPct val="200000"/>
              </a:lnSpc>
            </a:pPr>
            <a:r>
              <a:rPr lang="nl-NL" sz="2400" dirty="0"/>
              <a:t>Vanaf zaterdag 11 februari acties in het weekend</a:t>
            </a:r>
          </a:p>
          <a:p>
            <a:pPr>
              <a:lnSpc>
                <a:spcPct val="200000"/>
              </a:lnSpc>
            </a:pPr>
            <a:r>
              <a:rPr lang="nl-NL" sz="2400" dirty="0"/>
              <a:t>Vanaf 27 februari stationsacties</a:t>
            </a:r>
          </a:p>
          <a:p>
            <a:pPr>
              <a:lnSpc>
                <a:spcPct val="200000"/>
              </a:lnSpc>
            </a:pPr>
            <a:r>
              <a:rPr lang="nl-NL" sz="2400" dirty="0"/>
              <a:t>Buurtbrieven kandidaten vanaf 8 maart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717985" y="6356353"/>
            <a:ext cx="4308415" cy="365125"/>
          </a:xfrm>
        </p:spPr>
        <p:txBody>
          <a:bodyPr/>
          <a:lstStyle/>
          <a:p>
            <a:r>
              <a:rPr lang="nl-NL" sz="800" dirty="0">
                <a:solidFill>
                  <a:srgbClr val="FF0000"/>
                </a:solidFill>
              </a:rPr>
              <a:t>Campagne Provinciale Staten &amp; Waterschap – 15 maart 2023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l="11816" t="11211" r="74033" b="76965"/>
          <a:stretch/>
        </p:blipFill>
        <p:spPr>
          <a:xfrm>
            <a:off x="9282024" y="198408"/>
            <a:ext cx="2806460" cy="131903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4CC3F-D1CF-6C20-A455-8370F2B62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CE41-EA7D-409E-8CC2-CE5CD89BC642}" type="slidenum">
              <a:rPr lang="nl-NL" smtClean="0"/>
              <a:pPr/>
              <a:t>27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1028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1101" y="2676618"/>
            <a:ext cx="10387483" cy="1705600"/>
          </a:xfrm>
        </p:spPr>
        <p:txBody>
          <a:bodyPr lIns="60959" tIns="60959" rIns="60959" bIns="60959" anchor="t">
            <a:normAutofit/>
          </a:bodyPr>
          <a:lstStyle/>
          <a:p>
            <a:pPr algn="ctr"/>
            <a:r>
              <a:rPr lang="nl-NL" sz="4800" dirty="0"/>
              <a:t>Campagnedashboard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180601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b="1" dirty="0">
                <a:solidFill>
                  <a:srgbClr val="FF0000"/>
                </a:solidFill>
              </a:rPr>
              <a:t>Campagnedashboard</a:t>
            </a:r>
            <a:endParaRPr lang="nl-NL" sz="800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5792" y="1593674"/>
            <a:ext cx="10972800" cy="4762679"/>
          </a:xfrm>
        </p:spPr>
        <p:txBody>
          <a:bodyPr>
            <a:normAutofit/>
          </a:bodyPr>
          <a:lstStyle/>
          <a:p>
            <a:r>
              <a:rPr lang="nl-NL" sz="3600" dirty="0"/>
              <a:t>Basis: nieuwe ledenwebsite van het gewest</a:t>
            </a:r>
          </a:p>
          <a:p>
            <a:r>
              <a:rPr lang="nl-NL" sz="3600" dirty="0"/>
              <a:t>Alleen beveiligde toegang</a:t>
            </a:r>
          </a:p>
          <a:p>
            <a:r>
              <a:rPr lang="nl-NL" sz="3600" dirty="0"/>
              <a:t>Campagne agenda</a:t>
            </a:r>
          </a:p>
          <a:p>
            <a:r>
              <a:rPr lang="nl-NL" sz="3600" dirty="0"/>
              <a:t>Campagne planning</a:t>
            </a:r>
          </a:p>
          <a:p>
            <a:r>
              <a:rPr lang="nl-NL" sz="3600" dirty="0"/>
              <a:t>Campagne documenten (ook te downloaden)</a:t>
            </a:r>
          </a:p>
          <a:p>
            <a:r>
              <a:rPr lang="nl-NL" sz="3600" dirty="0"/>
              <a:t>Actielijst (afspraken)</a:t>
            </a:r>
          </a:p>
          <a:p>
            <a:r>
              <a:rPr lang="nl-NL" sz="3600" dirty="0"/>
              <a:t>Besluitenlijst</a:t>
            </a:r>
          </a:p>
          <a:p>
            <a:endParaRPr lang="nl-NL" sz="24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717985" y="6356353"/>
            <a:ext cx="4308415" cy="365125"/>
          </a:xfrm>
        </p:spPr>
        <p:txBody>
          <a:bodyPr/>
          <a:lstStyle/>
          <a:p>
            <a:r>
              <a:rPr lang="nl-NL" sz="800" dirty="0">
                <a:solidFill>
                  <a:srgbClr val="FF0000"/>
                </a:solidFill>
              </a:rPr>
              <a:t>Campagne Provinciale Staten &amp; Waterschap – 15 maart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4CC3F-D1CF-6C20-A455-8370F2B62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CE41-EA7D-409E-8CC2-CE5CD89BC642}" type="slidenum">
              <a:rPr lang="nl-NL" smtClean="0"/>
              <a:pPr/>
              <a:t>29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91DF9C8-83A4-E2F7-CA7C-74220C1E6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083" y="274638"/>
            <a:ext cx="1910239" cy="82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82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b="1" dirty="0">
                <a:solidFill>
                  <a:srgbClr val="FF0000"/>
                </a:solidFill>
              </a:rPr>
              <a:t>Campagneorganisatie en taakverdeling</a:t>
            </a:r>
            <a:endParaRPr lang="nl-NL" sz="800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5792" y="1593674"/>
            <a:ext cx="10972800" cy="4525963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Campagneleider (DB). Campagnecoördinator. Campagnesecretaris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Lijsttrekkers (PS, HHNK, AGV) en kandidaten en diens campagnecoördinatoren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Trekkers verschillende teams en teamleden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Besturen afdelingen en hun campagnecoördinatoren. Toenemend verdeeld in clusters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lvl="1" indent="0">
              <a:buNone/>
            </a:pPr>
            <a:r>
              <a:rPr lang="nl-NL" dirty="0"/>
              <a:t>Diverse wijzen en momenten van overleg.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717985" y="6356353"/>
            <a:ext cx="4308415" cy="365125"/>
          </a:xfrm>
        </p:spPr>
        <p:txBody>
          <a:bodyPr/>
          <a:lstStyle/>
          <a:p>
            <a:r>
              <a:rPr lang="nl-NL" sz="800" dirty="0">
                <a:solidFill>
                  <a:srgbClr val="FF0000"/>
                </a:solidFill>
              </a:rPr>
              <a:t>Campagne Provinciale Staten &amp; Waterschap – 15 maart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4CC3F-D1CF-6C20-A455-8370F2B62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CE41-EA7D-409E-8CC2-CE5CD89BC642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91DF9C8-83A4-E2F7-CA7C-74220C1E6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083" y="274638"/>
            <a:ext cx="1910239" cy="82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95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b="1" dirty="0">
                <a:solidFill>
                  <a:srgbClr val="FF0000"/>
                </a:solidFill>
              </a:rPr>
              <a:t>Campagnedashboard (2)</a:t>
            </a:r>
            <a:endParaRPr lang="nl-NL" sz="800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5792" y="1593674"/>
            <a:ext cx="10972800" cy="4762679"/>
          </a:xfrm>
        </p:spPr>
        <p:txBody>
          <a:bodyPr>
            <a:normAutofit/>
          </a:bodyPr>
          <a:lstStyle/>
          <a:p>
            <a:r>
              <a:rPr lang="nl-NL" sz="3600" dirty="0"/>
              <a:t>Dit werkt alleen goed als:</a:t>
            </a:r>
          </a:p>
          <a:p>
            <a:pPr lvl="1"/>
            <a:r>
              <a:rPr lang="nl-NL" sz="3200" dirty="0"/>
              <a:t>Iedereen regelmatig kijkt (en er gebruik van maakt)</a:t>
            </a:r>
          </a:p>
          <a:p>
            <a:pPr lvl="1"/>
            <a:r>
              <a:rPr lang="nl-NL" sz="3200" dirty="0"/>
              <a:t>Iedereen alle informatie doorgeeft aan </a:t>
            </a:r>
            <a:r>
              <a:rPr lang="nl-NL" sz="3200" dirty="0">
                <a:hlinkClick r:id="rId2"/>
              </a:rPr>
              <a:t>campagne@ledenpvdanh.nl</a:t>
            </a:r>
            <a:endParaRPr lang="nl-NL" sz="3200" dirty="0"/>
          </a:p>
          <a:p>
            <a:pPr lvl="1"/>
            <a:r>
              <a:rPr lang="nl-NL" sz="3200" dirty="0"/>
              <a:t>Iedereen zich aan zijn taken/acties houdt</a:t>
            </a:r>
          </a:p>
          <a:p>
            <a:r>
              <a:rPr lang="nl-NL" sz="3600" dirty="0"/>
              <a:t>Vragen mag altijd!</a:t>
            </a:r>
          </a:p>
          <a:p>
            <a:endParaRPr lang="nl-NL" sz="24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717985" y="6356353"/>
            <a:ext cx="4308415" cy="365125"/>
          </a:xfrm>
        </p:spPr>
        <p:txBody>
          <a:bodyPr/>
          <a:lstStyle/>
          <a:p>
            <a:r>
              <a:rPr lang="nl-NL" sz="800" dirty="0">
                <a:solidFill>
                  <a:srgbClr val="FF0000"/>
                </a:solidFill>
              </a:rPr>
              <a:t>Campagne Provinciale Staten &amp; Waterschap – 15 maart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4CC3F-D1CF-6C20-A455-8370F2B62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CE41-EA7D-409E-8CC2-CE5CD89BC642}" type="slidenum">
              <a:rPr lang="nl-NL" smtClean="0"/>
              <a:pPr/>
              <a:t>30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91DF9C8-83A4-E2F7-CA7C-74220C1E6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083" y="274638"/>
            <a:ext cx="1910239" cy="82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63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1101" y="2676618"/>
            <a:ext cx="10387483" cy="1705600"/>
          </a:xfrm>
        </p:spPr>
        <p:txBody>
          <a:bodyPr lIns="60959" tIns="60959" rIns="60959" bIns="60959" anchor="t">
            <a:normAutofit/>
          </a:bodyPr>
          <a:lstStyle/>
          <a:p>
            <a:pPr algn="ctr"/>
            <a:r>
              <a:rPr lang="nl-NL" sz="4800" dirty="0"/>
              <a:t>Nieuwjaarsbijeenkomsten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378903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b="1" dirty="0">
                <a:solidFill>
                  <a:srgbClr val="FF0000"/>
                </a:solidFill>
              </a:rPr>
              <a:t>Nieuwjaarsbijeenkomsten</a:t>
            </a:r>
            <a:endParaRPr lang="nl-NL" sz="800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5792" y="1593674"/>
            <a:ext cx="10972800" cy="4762679"/>
          </a:xfrm>
        </p:spPr>
        <p:txBody>
          <a:bodyPr>
            <a:normAutofit/>
          </a:bodyPr>
          <a:lstStyle/>
          <a:p>
            <a:r>
              <a:rPr lang="nl-NL" sz="3600" dirty="0"/>
              <a:t>Als je een bijeenkomst weet: meld dit dan en het komt in de campagne-agenda:</a:t>
            </a:r>
            <a:r>
              <a:rPr lang="nl-NL" sz="3200" dirty="0"/>
              <a:t> </a:t>
            </a:r>
            <a:r>
              <a:rPr lang="nl-NL" sz="3200" dirty="0">
                <a:hlinkClick r:id="rId2"/>
              </a:rPr>
              <a:t>campagne@ledenpvdanh.nl</a:t>
            </a:r>
            <a:endParaRPr lang="nl-NL" sz="3200" dirty="0"/>
          </a:p>
          <a:p>
            <a:r>
              <a:rPr lang="nl-NL" sz="3600" dirty="0"/>
              <a:t>Zuid-Kennemerland 14 januari</a:t>
            </a:r>
          </a:p>
          <a:p>
            <a:r>
              <a:rPr lang="nl-NL" sz="3600" dirty="0"/>
              <a:t>Zaanstreek en gewest 21 januari</a:t>
            </a:r>
          </a:p>
          <a:p>
            <a:r>
              <a:rPr lang="nl-NL" sz="3600" dirty="0"/>
              <a:t>Amsterdam 19 januari.</a:t>
            </a:r>
          </a:p>
          <a:p>
            <a:endParaRPr lang="nl-NL" sz="24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717985" y="6356353"/>
            <a:ext cx="4308415" cy="365125"/>
          </a:xfrm>
        </p:spPr>
        <p:txBody>
          <a:bodyPr/>
          <a:lstStyle/>
          <a:p>
            <a:r>
              <a:rPr lang="nl-NL" sz="800" dirty="0">
                <a:solidFill>
                  <a:srgbClr val="FF0000"/>
                </a:solidFill>
              </a:rPr>
              <a:t>Campagne Provinciale Staten &amp; Waterschap – 15 maart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4CC3F-D1CF-6C20-A455-8370F2B62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CE41-EA7D-409E-8CC2-CE5CD89BC642}" type="slidenum">
              <a:rPr lang="nl-NL" smtClean="0"/>
              <a:pPr/>
              <a:t>32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91DF9C8-83A4-E2F7-CA7C-74220C1E6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083" y="274638"/>
            <a:ext cx="1910239" cy="82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017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1101" y="2676618"/>
            <a:ext cx="10387483" cy="1705600"/>
          </a:xfrm>
        </p:spPr>
        <p:txBody>
          <a:bodyPr lIns="60959" tIns="60959" rIns="60959" bIns="60959" anchor="t">
            <a:normAutofit/>
          </a:bodyPr>
          <a:lstStyle/>
          <a:p>
            <a:pPr algn="ctr"/>
            <a:r>
              <a:rPr lang="nl-NL" sz="4800" dirty="0"/>
              <a:t>Aandachtspunten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47295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b="1" dirty="0">
                <a:solidFill>
                  <a:srgbClr val="FF0000"/>
                </a:solidFill>
              </a:rPr>
              <a:t>Aandachtspunten komende tijd</a:t>
            </a:r>
            <a:endParaRPr lang="nl-NL" sz="800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5792" y="1593674"/>
            <a:ext cx="10972800" cy="4762679"/>
          </a:xfrm>
        </p:spPr>
        <p:txBody>
          <a:bodyPr>
            <a:normAutofit/>
          </a:bodyPr>
          <a:lstStyle/>
          <a:p>
            <a:r>
              <a:rPr lang="nl-NL" sz="3600" dirty="0"/>
              <a:t>Afronding voorbereidende fase</a:t>
            </a:r>
          </a:p>
          <a:p>
            <a:r>
              <a:rPr lang="nl-NL" sz="3600" dirty="0"/>
              <a:t>Start fase 1</a:t>
            </a:r>
          </a:p>
          <a:p>
            <a:r>
              <a:rPr lang="nl-NL" sz="3600" dirty="0"/>
              <a:t>Verder vullen van campagnedashboard</a:t>
            </a:r>
          </a:p>
          <a:p>
            <a:r>
              <a:rPr lang="nl-NL" sz="3600" dirty="0"/>
              <a:t>Planning overleggen</a:t>
            </a:r>
          </a:p>
          <a:p>
            <a:r>
              <a:rPr lang="nl-NL" sz="3600" dirty="0"/>
              <a:t>Nieuwsbrieven.</a:t>
            </a:r>
          </a:p>
          <a:p>
            <a:endParaRPr lang="nl-NL" sz="24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717985" y="6356353"/>
            <a:ext cx="4308415" cy="365125"/>
          </a:xfrm>
        </p:spPr>
        <p:txBody>
          <a:bodyPr/>
          <a:lstStyle/>
          <a:p>
            <a:r>
              <a:rPr lang="nl-NL" sz="800" dirty="0">
                <a:solidFill>
                  <a:srgbClr val="FF0000"/>
                </a:solidFill>
              </a:rPr>
              <a:t>Campagne Provinciale Staten &amp; Waterschap – 15 maart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4CC3F-D1CF-6C20-A455-8370F2B62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CE41-EA7D-409E-8CC2-CE5CD89BC642}" type="slidenum">
              <a:rPr lang="nl-NL" smtClean="0"/>
              <a:pPr/>
              <a:t>34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91DF9C8-83A4-E2F7-CA7C-74220C1E6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083" y="274638"/>
            <a:ext cx="1910239" cy="82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223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1101" y="2676618"/>
            <a:ext cx="10387483" cy="1705600"/>
          </a:xfrm>
        </p:spPr>
        <p:txBody>
          <a:bodyPr lIns="60959" tIns="60959" rIns="60959" bIns="60959" anchor="t">
            <a:normAutofit/>
          </a:bodyPr>
          <a:lstStyle/>
          <a:p>
            <a:pPr algn="ctr"/>
            <a:r>
              <a:rPr lang="nl-NL" sz="4800" dirty="0"/>
              <a:t>Nieuwsbrieven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38397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b="1" dirty="0">
                <a:solidFill>
                  <a:srgbClr val="FF0000"/>
                </a:solidFill>
              </a:rPr>
              <a:t>Nieuwsbrieven</a:t>
            </a:r>
            <a:endParaRPr lang="nl-NL" sz="800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5792" y="1593674"/>
            <a:ext cx="10972800" cy="4762679"/>
          </a:xfrm>
        </p:spPr>
        <p:txBody>
          <a:bodyPr>
            <a:normAutofit/>
          </a:bodyPr>
          <a:lstStyle/>
          <a:p>
            <a:r>
              <a:rPr lang="nl-NL" sz="3600" dirty="0" err="1"/>
              <a:t>Campaigners</a:t>
            </a:r>
            <a:endParaRPr lang="nl-NL" sz="3600" dirty="0"/>
          </a:p>
          <a:p>
            <a:r>
              <a:rPr lang="nl-NL" sz="3600" dirty="0"/>
              <a:t>Besturen en </a:t>
            </a:r>
            <a:r>
              <a:rPr lang="nl-NL" sz="3600" dirty="0" err="1"/>
              <a:t>Caco’s</a:t>
            </a:r>
            <a:r>
              <a:rPr lang="nl-NL" sz="3600" dirty="0"/>
              <a:t> afdelingen</a:t>
            </a:r>
          </a:p>
          <a:p>
            <a:r>
              <a:rPr lang="nl-NL" sz="3600" dirty="0"/>
              <a:t>Leden</a:t>
            </a:r>
          </a:p>
          <a:p>
            <a:r>
              <a:rPr lang="nl-NL" sz="3600" dirty="0"/>
              <a:t>Aanleveren onderwerpen en teksten</a:t>
            </a:r>
          </a:p>
          <a:p>
            <a:r>
              <a:rPr lang="nl-NL" sz="3600" dirty="0"/>
              <a:t>Realisatie door campagnesecretaris</a:t>
            </a:r>
          </a:p>
          <a:p>
            <a:r>
              <a:rPr lang="nl-NL" sz="3600" dirty="0"/>
              <a:t>Eerste twee vanuit nieuwe opzet ledenwebsite</a:t>
            </a:r>
          </a:p>
          <a:p>
            <a:endParaRPr lang="nl-NL" sz="24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717985" y="6356353"/>
            <a:ext cx="4308415" cy="365125"/>
          </a:xfrm>
        </p:spPr>
        <p:txBody>
          <a:bodyPr/>
          <a:lstStyle/>
          <a:p>
            <a:r>
              <a:rPr lang="nl-NL" sz="800" dirty="0">
                <a:solidFill>
                  <a:srgbClr val="FF0000"/>
                </a:solidFill>
              </a:rPr>
              <a:t>Campagne Provinciale Staten &amp; Waterschap – 15 maart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4CC3F-D1CF-6C20-A455-8370F2B62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CE41-EA7D-409E-8CC2-CE5CD89BC642}" type="slidenum">
              <a:rPr lang="nl-NL" smtClean="0"/>
              <a:pPr/>
              <a:t>36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91DF9C8-83A4-E2F7-CA7C-74220C1E6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083" y="274638"/>
            <a:ext cx="1910239" cy="82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909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1101" y="2676618"/>
            <a:ext cx="10387483" cy="1705600"/>
          </a:xfrm>
        </p:spPr>
        <p:txBody>
          <a:bodyPr lIns="60959" tIns="60959" rIns="60959" bIns="60959" anchor="t">
            <a:normAutofit/>
          </a:bodyPr>
          <a:lstStyle/>
          <a:p>
            <a:pPr algn="ctr"/>
            <a:r>
              <a:rPr lang="nl-NL" sz="4800" dirty="0"/>
              <a:t>Ledenpanel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83665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b="1" dirty="0">
                <a:solidFill>
                  <a:srgbClr val="FF0000"/>
                </a:solidFill>
              </a:rPr>
              <a:t>Ledenpanel</a:t>
            </a:r>
            <a:endParaRPr lang="nl-NL" sz="800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5792" y="1593674"/>
            <a:ext cx="10972800" cy="4762679"/>
          </a:xfrm>
        </p:spPr>
        <p:txBody>
          <a:bodyPr>
            <a:normAutofit fontScale="92500" lnSpcReduction="10000"/>
          </a:bodyPr>
          <a:lstStyle/>
          <a:p>
            <a:r>
              <a:rPr lang="nl-NL" sz="3600" dirty="0"/>
              <a:t>Januari</a:t>
            </a:r>
          </a:p>
          <a:p>
            <a:r>
              <a:rPr lang="nl-NL" sz="3600" dirty="0"/>
              <a:t>Vragen over</a:t>
            </a:r>
          </a:p>
          <a:p>
            <a:pPr lvl="1"/>
            <a:r>
              <a:rPr lang="nl-NL" sz="3200" dirty="0"/>
              <a:t>Kernboodschap</a:t>
            </a:r>
          </a:p>
          <a:p>
            <a:pPr lvl="1"/>
            <a:r>
              <a:rPr lang="nl-NL" sz="3200" dirty="0"/>
              <a:t>Strategie</a:t>
            </a:r>
          </a:p>
          <a:p>
            <a:pPr lvl="1"/>
            <a:r>
              <a:rPr lang="nl-NL" sz="3200" dirty="0"/>
              <a:t>Beelden</a:t>
            </a:r>
          </a:p>
          <a:p>
            <a:pPr lvl="1"/>
            <a:r>
              <a:rPr lang="nl-NL" sz="3200" dirty="0"/>
              <a:t>Slogans</a:t>
            </a:r>
          </a:p>
          <a:p>
            <a:r>
              <a:rPr lang="nl-NL" sz="3600" dirty="0"/>
              <a:t>Mogelijk nog twee ledenpanels: </a:t>
            </a:r>
          </a:p>
          <a:p>
            <a:pPr lvl="1"/>
            <a:r>
              <a:rPr lang="nl-NL" sz="3200" dirty="0"/>
              <a:t>Laatste fase campagne</a:t>
            </a:r>
          </a:p>
          <a:p>
            <a:pPr lvl="1"/>
            <a:r>
              <a:rPr lang="nl-NL" sz="3200" dirty="0"/>
              <a:t>Verkiezingsuitslag</a:t>
            </a:r>
          </a:p>
          <a:p>
            <a:endParaRPr lang="nl-NL" sz="24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717985" y="6356353"/>
            <a:ext cx="4308415" cy="365125"/>
          </a:xfrm>
        </p:spPr>
        <p:txBody>
          <a:bodyPr/>
          <a:lstStyle/>
          <a:p>
            <a:r>
              <a:rPr lang="nl-NL" sz="800" dirty="0">
                <a:solidFill>
                  <a:srgbClr val="FF0000"/>
                </a:solidFill>
              </a:rPr>
              <a:t>Campagne Provinciale Staten &amp; Waterschap – 15 maart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4CC3F-D1CF-6C20-A455-8370F2B62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CE41-EA7D-409E-8CC2-CE5CD89BC642}" type="slidenum">
              <a:rPr lang="nl-NL" smtClean="0"/>
              <a:pPr/>
              <a:t>38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91DF9C8-83A4-E2F7-CA7C-74220C1E6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083" y="274638"/>
            <a:ext cx="1910239" cy="82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340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1101" y="2676618"/>
            <a:ext cx="10387483" cy="1705600"/>
          </a:xfrm>
        </p:spPr>
        <p:txBody>
          <a:bodyPr lIns="60959" tIns="60959" rIns="60959" bIns="60959" anchor="t">
            <a:normAutofit/>
          </a:bodyPr>
          <a:lstStyle/>
          <a:p>
            <a:pPr algn="ctr"/>
            <a:r>
              <a:rPr lang="nl-NL" sz="4800" dirty="0"/>
              <a:t>Rondvraag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95087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b="1" dirty="0">
                <a:solidFill>
                  <a:srgbClr val="FF0000"/>
                </a:solidFill>
              </a:rPr>
              <a:t>Strategie</a:t>
            </a:r>
            <a:endParaRPr lang="nl-NL" sz="800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5792" y="1593674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Herwinnen van het vertrouwen. </a:t>
            </a:r>
          </a:p>
          <a:p>
            <a:pPr marL="0" indent="0">
              <a:buNone/>
            </a:pPr>
            <a:r>
              <a:rPr lang="nl-NL" sz="2400" dirty="0"/>
              <a:t>Een Partij met onwrikbare principes. Sociaal, eerlijk en groen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Alles gericht op winst zonder verlies van onze sociaaldemocratische normen/waarden</a:t>
            </a:r>
          </a:p>
          <a:p>
            <a:r>
              <a:rPr lang="nl-NL" sz="2400" dirty="0"/>
              <a:t>Solidariteit is ons ingebakken</a:t>
            </a:r>
          </a:p>
          <a:p>
            <a:r>
              <a:rPr lang="nl-NL" sz="2400" dirty="0"/>
              <a:t>Tim </a:t>
            </a:r>
            <a:r>
              <a:rPr lang="nl-NL" sz="2400" dirty="0" err="1"/>
              <a:t>‘S</a:t>
            </a:r>
            <a:r>
              <a:rPr lang="nl-NL" sz="2400" dirty="0"/>
              <a:t> </a:t>
            </a:r>
            <a:r>
              <a:rPr lang="nl-NL" sz="2400" dirty="0" err="1"/>
              <a:t>Jongers</a:t>
            </a:r>
            <a:r>
              <a:rPr lang="nl-NL" sz="2400" dirty="0"/>
              <a:t>, directeur Wiardi Beckmanstichting: 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400" b="1" dirty="0">
                <a:solidFill>
                  <a:srgbClr val="FF0000"/>
                </a:solidFill>
              </a:rPr>
              <a:t>Solidariteit is niet herverdelen nadat het fout gaat, maar voorkomen dat het fout gaat. Solidariteit is investeren in mensen. 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717985" y="6356353"/>
            <a:ext cx="4308415" cy="365125"/>
          </a:xfrm>
        </p:spPr>
        <p:txBody>
          <a:bodyPr/>
          <a:lstStyle/>
          <a:p>
            <a:r>
              <a:rPr lang="nl-NL" sz="800" dirty="0">
                <a:solidFill>
                  <a:srgbClr val="FF0000"/>
                </a:solidFill>
              </a:rPr>
              <a:t>Campagne Provinciale Staten &amp; Waterschap – 15 maart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4CC3F-D1CF-6C20-A455-8370F2B62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CE41-EA7D-409E-8CC2-CE5CD89BC642}" type="slidenum">
              <a:rPr lang="nl-NL" smtClean="0"/>
              <a:pPr/>
              <a:t>4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91DF9C8-83A4-E2F7-CA7C-74220C1E6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083" y="274638"/>
            <a:ext cx="1910239" cy="828139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51F56221-87EE-4D46-83B7-F93DA73741A8}"/>
              </a:ext>
            </a:extLst>
          </p:cNvPr>
          <p:cNvSpPr/>
          <p:nvPr/>
        </p:nvSpPr>
        <p:spPr>
          <a:xfrm>
            <a:off x="416859" y="5038165"/>
            <a:ext cx="10511117" cy="851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43452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1101" y="2676618"/>
            <a:ext cx="10387483" cy="1705600"/>
          </a:xfrm>
        </p:spPr>
        <p:txBody>
          <a:bodyPr lIns="60959" tIns="60959" rIns="60959" bIns="60959" anchor="t">
            <a:normAutofit/>
          </a:bodyPr>
          <a:lstStyle/>
          <a:p>
            <a:pPr algn="ctr"/>
            <a:r>
              <a:rPr lang="nl-NL" sz="4800" dirty="0"/>
              <a:t>Afsluiting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30622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b="1" dirty="0">
                <a:solidFill>
                  <a:srgbClr val="FF0000"/>
                </a:solidFill>
              </a:rPr>
              <a:t>Strategie (2)</a:t>
            </a:r>
            <a:endParaRPr lang="nl-NL" sz="800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5792" y="1593674"/>
            <a:ext cx="10972800" cy="4525963"/>
          </a:xfrm>
        </p:spPr>
        <p:txBody>
          <a:bodyPr>
            <a:normAutofit/>
          </a:bodyPr>
          <a:lstStyle/>
          <a:p>
            <a:r>
              <a:rPr lang="nl-NL" sz="2400" dirty="0"/>
              <a:t>Varen op sterktes (geïnventariseerd). Velen met een rood hart</a:t>
            </a:r>
          </a:p>
          <a:p>
            <a:r>
              <a:rPr lang="nl-NL" sz="2400" dirty="0"/>
              <a:t>Grote aandacht levensfasen. Accent op met name middengroepen</a:t>
            </a:r>
          </a:p>
          <a:p>
            <a:r>
              <a:rPr lang="nl-NL" sz="2400" dirty="0"/>
              <a:t>Juiste fasering campagne</a:t>
            </a:r>
          </a:p>
          <a:p>
            <a:endParaRPr lang="nl-NL" sz="2400" dirty="0"/>
          </a:p>
          <a:p>
            <a:r>
              <a:rPr lang="nl-NL" sz="2400" dirty="0"/>
              <a:t>Dubbelstem. Eén PvdA. Winst ook door veel voorkeurstemmen.  </a:t>
            </a:r>
          </a:p>
          <a:p>
            <a:r>
              <a:rPr lang="nl-NL" sz="2400" dirty="0"/>
              <a:t>Lijsttrekkers en kandidaten voorop. </a:t>
            </a:r>
          </a:p>
          <a:p>
            <a:r>
              <a:rPr lang="nl-NL" sz="2400" dirty="0"/>
              <a:t>Gewaardeerde </a:t>
            </a:r>
            <a:r>
              <a:rPr lang="nl-NL" sz="2400" dirty="0" err="1"/>
              <a:t>locals</a:t>
            </a:r>
            <a:r>
              <a:rPr lang="nl-NL" sz="2400" dirty="0"/>
              <a:t> PvdA laten zich gelden</a:t>
            </a:r>
          </a:p>
          <a:p>
            <a:r>
              <a:rPr lang="nl-NL" sz="2400" dirty="0"/>
              <a:t>Door NH uitgekozen landelijke prominenten</a:t>
            </a:r>
          </a:p>
          <a:p>
            <a:r>
              <a:rPr lang="nl-NL" sz="2400" dirty="0"/>
              <a:t>Landelijke, regionale, lokale thema’s en situaties</a:t>
            </a:r>
          </a:p>
          <a:p>
            <a:r>
              <a:rPr lang="nl-NL" sz="2400" dirty="0"/>
              <a:t>Volgend verkiezingsprogramma’s. Accent op campagnesterktes</a:t>
            </a:r>
          </a:p>
          <a:p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717985" y="6356353"/>
            <a:ext cx="4308415" cy="365125"/>
          </a:xfrm>
        </p:spPr>
        <p:txBody>
          <a:bodyPr/>
          <a:lstStyle/>
          <a:p>
            <a:r>
              <a:rPr lang="nl-NL" sz="800" dirty="0">
                <a:solidFill>
                  <a:srgbClr val="FF0000"/>
                </a:solidFill>
              </a:rPr>
              <a:t>Campagne Provinciale Staten &amp; Waterschap – 15 maart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4CC3F-D1CF-6C20-A455-8370F2B62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CE41-EA7D-409E-8CC2-CE5CD89BC642}" type="slidenum">
              <a:rPr lang="nl-NL" smtClean="0"/>
              <a:pPr/>
              <a:t>5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91DF9C8-83A4-E2F7-CA7C-74220C1E6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083" y="274638"/>
            <a:ext cx="1910239" cy="82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50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b="1" dirty="0">
                <a:solidFill>
                  <a:srgbClr val="FF0000"/>
                </a:solidFill>
              </a:rPr>
              <a:t>Strategie (3)</a:t>
            </a:r>
            <a:endParaRPr lang="nl-NL" sz="800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5792" y="1593674"/>
            <a:ext cx="10972800" cy="4525963"/>
          </a:xfrm>
        </p:spPr>
        <p:txBody>
          <a:bodyPr>
            <a:normAutofit/>
          </a:bodyPr>
          <a:lstStyle/>
          <a:p>
            <a:r>
              <a:rPr lang="nl-NL" sz="2800" dirty="0"/>
              <a:t>Producten en diensten campagne. Gewest en PB samen. </a:t>
            </a:r>
          </a:p>
          <a:p>
            <a:r>
              <a:rPr lang="nl-NL" sz="2800" dirty="0"/>
              <a:t>Social media</a:t>
            </a:r>
          </a:p>
          <a:p>
            <a:r>
              <a:rPr lang="nl-NL" sz="2800" dirty="0" err="1"/>
              <a:t>Microtargeting</a:t>
            </a:r>
            <a:endParaRPr lang="nl-NL" sz="2800" dirty="0"/>
          </a:p>
          <a:p>
            <a:r>
              <a:rPr lang="nl-NL" sz="2800" dirty="0"/>
              <a:t>Ruimte voor eigen initiatief </a:t>
            </a:r>
          </a:p>
          <a:p>
            <a:r>
              <a:rPr lang="nl-NL" sz="2800" dirty="0" err="1"/>
              <a:t>Frappez</a:t>
            </a:r>
            <a:r>
              <a:rPr lang="nl-NL" sz="2800" dirty="0"/>
              <a:t> </a:t>
            </a:r>
            <a:r>
              <a:rPr lang="nl-NL" sz="2800" dirty="0" err="1"/>
              <a:t>toujours</a:t>
            </a:r>
            <a:endParaRPr lang="nl-NL" sz="2800" dirty="0"/>
          </a:p>
          <a:p>
            <a:r>
              <a:rPr lang="nl-NL" sz="2800" dirty="0"/>
              <a:t>Financiën</a:t>
            </a:r>
          </a:p>
          <a:p>
            <a:endParaRPr lang="nl-NL" sz="2400" dirty="0"/>
          </a:p>
          <a:p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717985" y="6356353"/>
            <a:ext cx="4308415" cy="365125"/>
          </a:xfrm>
        </p:spPr>
        <p:txBody>
          <a:bodyPr/>
          <a:lstStyle/>
          <a:p>
            <a:r>
              <a:rPr lang="nl-NL" sz="800" dirty="0">
                <a:solidFill>
                  <a:srgbClr val="FF0000"/>
                </a:solidFill>
              </a:rPr>
              <a:t>Campagne Provinciale Staten &amp; Waterschap – 15 maart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4CC3F-D1CF-6C20-A455-8370F2B62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CE41-EA7D-409E-8CC2-CE5CD89BC642}" type="slidenum">
              <a:rPr lang="nl-NL" smtClean="0"/>
              <a:pPr/>
              <a:t>6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91DF9C8-83A4-E2F7-CA7C-74220C1E6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083" y="274638"/>
            <a:ext cx="1910239" cy="82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05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b="1" dirty="0">
                <a:solidFill>
                  <a:srgbClr val="FF0000"/>
                </a:solidFill>
              </a:rPr>
              <a:t>Strategie (4)</a:t>
            </a:r>
            <a:endParaRPr lang="nl-NL" sz="800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5792" y="1593674"/>
            <a:ext cx="10972800" cy="4525963"/>
          </a:xfrm>
        </p:spPr>
        <p:txBody>
          <a:bodyPr>
            <a:normAutofit/>
          </a:bodyPr>
          <a:lstStyle/>
          <a:p>
            <a:r>
              <a:rPr lang="nl-NL" sz="2800" dirty="0"/>
              <a:t>Kernboodschap PB kondigt winst combinatie PvdA GroenLinks aan</a:t>
            </a:r>
          </a:p>
          <a:p>
            <a:r>
              <a:rPr lang="nl-NL" sz="2800" dirty="0"/>
              <a:t>NH: GroenLinks is onze samenwerkingspartner op thema’s. </a:t>
            </a:r>
          </a:p>
          <a:p>
            <a:r>
              <a:rPr lang="nl-NL" sz="2800" dirty="0"/>
              <a:t>We gaan voor winst en eigenheid PvdA. Juichen dit voor GroenLinks ook toe</a:t>
            </a:r>
          </a:p>
          <a:p>
            <a:r>
              <a:rPr lang="nl-NL" sz="2800" dirty="0"/>
              <a:t>Tactische omgang met feit GroenLinks en PvdA in Eerste Kamer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717985" y="6356353"/>
            <a:ext cx="4308415" cy="365125"/>
          </a:xfrm>
        </p:spPr>
        <p:txBody>
          <a:bodyPr/>
          <a:lstStyle/>
          <a:p>
            <a:r>
              <a:rPr lang="nl-NL" sz="800" dirty="0">
                <a:solidFill>
                  <a:srgbClr val="FF0000"/>
                </a:solidFill>
              </a:rPr>
              <a:t>Campagne Provinciale Staten &amp; Waterschap – 15 maart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4CC3F-D1CF-6C20-A455-8370F2B62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CE41-EA7D-409E-8CC2-CE5CD89BC642}" type="slidenum">
              <a:rPr lang="nl-NL" smtClean="0"/>
              <a:pPr/>
              <a:t>7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91DF9C8-83A4-E2F7-CA7C-74220C1E6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083" y="274638"/>
            <a:ext cx="1910239" cy="82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77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b="1" dirty="0">
                <a:solidFill>
                  <a:srgbClr val="FF0000"/>
                </a:solidFill>
              </a:rPr>
              <a:t>Kernboodschap</a:t>
            </a:r>
            <a:endParaRPr lang="nl-NL" sz="800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5792" y="1593674"/>
            <a:ext cx="10972800" cy="476267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l-NL" sz="3600" b="1" dirty="0">
                <a:solidFill>
                  <a:srgbClr val="FF0000"/>
                </a:solidFill>
              </a:rPr>
              <a:t>PvdA</a:t>
            </a:r>
          </a:p>
          <a:p>
            <a:pPr marL="0" indent="0">
              <a:buNone/>
            </a:pPr>
            <a:r>
              <a:rPr lang="nl-NL" sz="3600" b="1" dirty="0">
                <a:solidFill>
                  <a:srgbClr val="FF0000"/>
                </a:solidFill>
              </a:rPr>
              <a:t>SOCIAAL, EERLIJK EN GROEN!</a:t>
            </a:r>
            <a:r>
              <a:rPr lang="nl-NL" sz="3600" dirty="0"/>
              <a:t>	</a:t>
            </a:r>
          </a:p>
          <a:p>
            <a:pPr marL="0" indent="0">
              <a:buNone/>
            </a:pPr>
            <a:r>
              <a:rPr lang="nl-NL" sz="3600" dirty="0"/>
              <a:t>Jij bepaalt de toekomst van ons land. </a:t>
            </a:r>
          </a:p>
          <a:p>
            <a:pPr marL="0" indent="0">
              <a:buNone/>
            </a:pPr>
            <a:r>
              <a:rPr lang="nl-NL" sz="3600" dirty="0"/>
              <a:t>In Provincie, Waterschappen en Eerste Kamer. </a:t>
            </a:r>
          </a:p>
          <a:p>
            <a:pPr marL="0" indent="0">
              <a:buNone/>
            </a:pPr>
            <a:r>
              <a:rPr lang="nl-NL" sz="3600" dirty="0"/>
              <a:t>Waar je genoeg hebt aan een gewoon salaris, ook voor de energierekening. </a:t>
            </a:r>
          </a:p>
          <a:p>
            <a:pPr marL="0" indent="0">
              <a:buNone/>
            </a:pPr>
            <a:r>
              <a:rPr lang="nl-NL" sz="3600" dirty="0"/>
              <a:t>Om betaalbare woningen te bouwen voor jong en oud. </a:t>
            </a:r>
          </a:p>
          <a:p>
            <a:pPr marL="0" indent="0">
              <a:buNone/>
            </a:pPr>
            <a:r>
              <a:rPr lang="nl-NL" sz="3600" dirty="0"/>
              <a:t>Waar jij en jouw gezondheid belangrijker zijn dan economie of  de doorgeschoten marktwerking.</a:t>
            </a:r>
          </a:p>
          <a:p>
            <a:pPr marL="0" indent="0">
              <a:buNone/>
            </a:pPr>
            <a:r>
              <a:rPr lang="nl-NL" sz="3600" dirty="0"/>
              <a:t>Voor een landschap zonder blokkendozen waarin werknemers niet worden uitgebuit. </a:t>
            </a:r>
          </a:p>
          <a:p>
            <a:pPr marL="0" indent="0">
              <a:buNone/>
            </a:pPr>
            <a:r>
              <a:rPr lang="nl-NL" sz="3600" dirty="0"/>
              <a:t>Voor een eerlijk, groen klimaatbeleid en schoon zwemwater.</a:t>
            </a:r>
          </a:p>
          <a:p>
            <a:pPr marL="0" indent="0">
              <a:buNone/>
            </a:pPr>
            <a:r>
              <a:rPr lang="nl-NL" sz="3600" dirty="0"/>
              <a:t>Voor groene energie waar omwonenden van profiteren.  </a:t>
            </a:r>
          </a:p>
          <a:p>
            <a:pPr marL="0" indent="0">
              <a:buNone/>
            </a:pPr>
            <a:r>
              <a:rPr lang="nl-NL" sz="3600" dirty="0"/>
              <a:t>Om de natuur te beschermen. </a:t>
            </a:r>
          </a:p>
          <a:p>
            <a:pPr marL="0" indent="0">
              <a:buNone/>
            </a:pPr>
            <a:r>
              <a:rPr lang="nl-NL" sz="3600" dirty="0"/>
              <a:t>Voor een eerlijke verdeling van kosten waar sterke schouders de zware lasten dragen.</a:t>
            </a:r>
          </a:p>
          <a:p>
            <a:pPr marL="0" indent="0">
              <a:buNone/>
            </a:pPr>
            <a:r>
              <a:rPr lang="nl-NL" sz="3600" dirty="0"/>
              <a:t>Wij strijden voor een sociale, eerlijke en groene wereld.</a:t>
            </a:r>
          </a:p>
          <a:p>
            <a:pPr marL="0" indent="0">
              <a:buNone/>
            </a:pPr>
            <a:r>
              <a:rPr lang="nl-NL" sz="3600" dirty="0"/>
              <a:t>Groen vraagt om een rood bestuur.</a:t>
            </a:r>
          </a:p>
          <a:p>
            <a:pPr marL="0" indent="0">
              <a:buNone/>
            </a:pPr>
            <a:r>
              <a:rPr lang="nl-NL" sz="3600" b="1" dirty="0">
                <a:solidFill>
                  <a:srgbClr val="FF0000"/>
                </a:solidFill>
              </a:rPr>
              <a:t>Stem 15 maart met je hart, stem PvdA. </a:t>
            </a:r>
            <a:endParaRPr lang="nl-NL" sz="29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717985" y="6356353"/>
            <a:ext cx="4308415" cy="365125"/>
          </a:xfrm>
        </p:spPr>
        <p:txBody>
          <a:bodyPr/>
          <a:lstStyle/>
          <a:p>
            <a:r>
              <a:rPr lang="nl-NL" sz="800" dirty="0">
                <a:solidFill>
                  <a:srgbClr val="FF0000"/>
                </a:solidFill>
              </a:rPr>
              <a:t>Campagne Provinciale Staten &amp; Waterschap – 15 maart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4CC3F-D1CF-6C20-A455-8370F2B62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CE41-EA7D-409E-8CC2-CE5CD89BC642}" type="slidenum">
              <a:rPr lang="nl-NL" smtClean="0"/>
              <a:pPr/>
              <a:t>8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91DF9C8-83A4-E2F7-CA7C-74220C1E6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083" y="274638"/>
            <a:ext cx="1910239" cy="82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1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b="1" dirty="0">
                <a:solidFill>
                  <a:srgbClr val="FF0000"/>
                </a:solidFill>
              </a:rPr>
              <a:t>Kernboodschap (2)</a:t>
            </a:r>
            <a:endParaRPr lang="nl-NL" sz="800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5792" y="1593674"/>
            <a:ext cx="10972800" cy="4762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b="1" dirty="0">
                <a:solidFill>
                  <a:srgbClr val="FF0000"/>
                </a:solidFill>
              </a:rPr>
              <a:t>PvdA</a:t>
            </a:r>
          </a:p>
          <a:p>
            <a:pPr marL="0" indent="0">
              <a:buNone/>
            </a:pPr>
            <a:r>
              <a:rPr lang="nl-NL" sz="3600" b="1" dirty="0">
                <a:solidFill>
                  <a:srgbClr val="FF0000"/>
                </a:solidFill>
              </a:rPr>
              <a:t>Kies Rood. Kies vanuit je hart. Wees solidair.</a:t>
            </a:r>
          </a:p>
          <a:p>
            <a:pPr marL="0" indent="0">
              <a:buNone/>
            </a:pPr>
            <a:r>
              <a:rPr lang="nl-NL" sz="3600" b="1" dirty="0">
                <a:solidFill>
                  <a:srgbClr val="FF0000"/>
                </a:solidFill>
              </a:rPr>
              <a:t>Solidariteit is investeren in mensen. PvdA!</a:t>
            </a:r>
          </a:p>
          <a:p>
            <a:pPr marL="0" indent="0">
              <a:buNone/>
            </a:pPr>
            <a:r>
              <a:rPr lang="nl-NL" sz="3600" b="1" dirty="0">
                <a:solidFill>
                  <a:srgbClr val="FF0000"/>
                </a:solidFill>
              </a:rPr>
              <a:t> </a:t>
            </a:r>
            <a:endParaRPr lang="nl-NL" sz="29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717985" y="6356353"/>
            <a:ext cx="4308415" cy="365125"/>
          </a:xfrm>
        </p:spPr>
        <p:txBody>
          <a:bodyPr/>
          <a:lstStyle/>
          <a:p>
            <a:r>
              <a:rPr lang="nl-NL" sz="800" dirty="0">
                <a:solidFill>
                  <a:srgbClr val="FF0000"/>
                </a:solidFill>
              </a:rPr>
              <a:t>Campagne Provinciale Staten &amp; Waterschap – 15 maart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4CC3F-D1CF-6C20-A455-8370F2B62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CE41-EA7D-409E-8CC2-CE5CD89BC642}" type="slidenum">
              <a:rPr lang="nl-NL" smtClean="0"/>
              <a:pPr/>
              <a:t>9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91DF9C8-83A4-E2F7-CA7C-74220C1E6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083" y="274638"/>
            <a:ext cx="1910239" cy="82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8887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Kantoorthema">
      <a:dk1>
        <a:srgbClr val="E2001A"/>
      </a:dk1>
      <a:lt1>
        <a:srgbClr val="E2E2E2"/>
      </a:lt1>
      <a:dk2>
        <a:srgbClr val="A7A7A7"/>
      </a:dk2>
      <a:lt2>
        <a:srgbClr val="535353"/>
      </a:lt2>
      <a:accent1>
        <a:srgbClr val="8F8F8F"/>
      </a:accent1>
      <a:accent2>
        <a:srgbClr val="C0504D"/>
      </a:accent2>
      <a:accent3>
        <a:srgbClr val="4BACC6"/>
      </a:accent3>
      <a:accent4>
        <a:srgbClr val="76923C"/>
      </a:accent4>
      <a:accent5>
        <a:srgbClr val="31859B"/>
      </a:accent5>
      <a:accent6>
        <a:srgbClr val="366092"/>
      </a:accent6>
      <a:hlink>
        <a:srgbClr val="0000FF"/>
      </a:hlink>
      <a:folHlink>
        <a:srgbClr val="FF00FF"/>
      </a:folHlink>
    </a:clrScheme>
    <a:fontScheme name="Kantoorth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2001A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508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8" tIns="121918" rIns="121918" bIns="121918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E2E2E2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101600" dist="508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21918" tIns="121918" rIns="121918" bIns="121918" numCol="1" spcCol="38100" rtlCol="0" anchor="t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E2E2E2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10494</TotalTime>
  <Words>1504</Words>
  <Application>Microsoft Office PowerPoint</Application>
  <PresentationFormat>Breedbeeld</PresentationFormat>
  <Paragraphs>501</Paragraphs>
  <Slides>40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40</vt:i4>
      </vt:variant>
    </vt:vector>
  </HeadingPairs>
  <TitlesOfParts>
    <vt:vector size="47" baseType="lpstr">
      <vt:lpstr>Arial</vt:lpstr>
      <vt:lpstr>Calibri</vt:lpstr>
      <vt:lpstr>Helvetica</vt:lpstr>
      <vt:lpstr>Wingdings</vt:lpstr>
      <vt:lpstr>Kantoorthema</vt:lpstr>
      <vt:lpstr>1_Kantoorthema</vt:lpstr>
      <vt:lpstr>Bitmap Image</vt:lpstr>
      <vt:lpstr>Campagneteam +  PvdA Noord-Holland  Op weg naar 15 maart</vt:lpstr>
      <vt:lpstr>Agenda</vt:lpstr>
      <vt:lpstr>Campagneorganisatie en taakverdeling</vt:lpstr>
      <vt:lpstr>Strategie</vt:lpstr>
      <vt:lpstr>Strategie (2)</vt:lpstr>
      <vt:lpstr>Strategie (3)</vt:lpstr>
      <vt:lpstr>Strategie (4)</vt:lpstr>
      <vt:lpstr>Kernboodschap</vt:lpstr>
      <vt:lpstr>Kernboodschap (2)</vt:lpstr>
      <vt:lpstr>Campagnebeelden</vt:lpstr>
      <vt:lpstr>Financiën</vt:lpstr>
      <vt:lpstr>PR en communicatie</vt:lpstr>
      <vt:lpstr>Aanpak grondcampagne</vt:lpstr>
      <vt:lpstr>Aanpak grondcampagne (1/2)</vt:lpstr>
      <vt:lpstr>Aanpak grondcampagne (2/2)</vt:lpstr>
      <vt:lpstr>Social Media</vt:lpstr>
      <vt:lpstr>Social media</vt:lpstr>
      <vt:lpstr>Brievencampagne</vt:lpstr>
      <vt:lpstr>Brievencampagne (1/3)</vt:lpstr>
      <vt:lpstr>Brievencampagne (2/3)</vt:lpstr>
      <vt:lpstr>Brievencampagne (3/3)</vt:lpstr>
      <vt:lpstr>Materialen</vt:lpstr>
      <vt:lpstr>Bestellingen materialen</vt:lpstr>
      <vt:lpstr>Planning</vt:lpstr>
      <vt:lpstr>Planning</vt:lpstr>
      <vt:lpstr>Fase 1: aanpak tot eind januari </vt:lpstr>
      <vt:lpstr>Hete Fase</vt:lpstr>
      <vt:lpstr>Campagnedashboard</vt:lpstr>
      <vt:lpstr>Campagnedashboard</vt:lpstr>
      <vt:lpstr>Campagnedashboard (2)</vt:lpstr>
      <vt:lpstr>Nieuwjaarsbijeenkomsten</vt:lpstr>
      <vt:lpstr>Nieuwjaarsbijeenkomsten</vt:lpstr>
      <vt:lpstr>Aandachtspunten</vt:lpstr>
      <vt:lpstr>Aandachtspunten komende tijd</vt:lpstr>
      <vt:lpstr>Nieuwsbrieven</vt:lpstr>
      <vt:lpstr>Nieuwsbrieven</vt:lpstr>
      <vt:lpstr>Ledenpanel</vt:lpstr>
      <vt:lpstr>Ledenpanel</vt:lpstr>
      <vt:lpstr>Rondvraag</vt:lpstr>
      <vt:lpstr>Afsluiting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PVDA-CAMPAGNE 15 MAART 2023</dc:title>
  <dc:creator>Stephan Antuma</dc:creator>
  <cp:lastModifiedBy>Hans Aertsen</cp:lastModifiedBy>
  <cp:revision>376</cp:revision>
  <cp:lastPrinted>2018-06-12T13:37:02Z</cp:lastPrinted>
  <dcterms:created xsi:type="dcterms:W3CDTF">2017-09-04T14:11:04Z</dcterms:created>
  <dcterms:modified xsi:type="dcterms:W3CDTF">2022-12-24T16:17:55Z</dcterms:modified>
</cp:coreProperties>
</file>